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EE708-3EF8-454A-B08E-33F062A3800E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58A7-DB7D-48A7-8820-0309A444D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8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8A7-DB7D-48A7-8820-0309A444D3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3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72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5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1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94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0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4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1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5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6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0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4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D5553-4FC0-418C-B395-6172A83DA818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2058-0140-443F-B75B-6CC511CFC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0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3005180"/>
                <a:ext cx="3287706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r>
                  <a:rPr lang="en-US" sz="1000" b="1" u="sng" dirty="0">
                    <a:solidFill>
                      <a:srgbClr val="000000"/>
                    </a:solidFill>
                  </a:rPr>
                  <a:t>Salts</a:t>
                </a: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r>
                  <a:rPr lang="en-US" sz="1000" dirty="0">
                    <a:solidFill>
                      <a:srgbClr val="000000"/>
                    </a:solidFill>
                  </a:rPr>
                  <a:t>1) Complete this general equation:</a:t>
                </a:r>
              </a:p>
              <a:p>
                <a:pPr algn="ctr"/>
                <a:r>
                  <a:rPr lang="en-GB" sz="10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metal + acid </a:t>
                </a:r>
                <a14:m>
                  <m:oMath xmlns:m="http://schemas.openxmlformats.org/officeDocument/2006/math">
                    <m:r>
                      <a:rPr lang="en-GB" sz="1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GB" sz="1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0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……………  + hydrogen</a:t>
                </a: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r>
                  <a:rPr lang="en-US" sz="1000" dirty="0">
                    <a:solidFill>
                      <a:srgbClr val="000000"/>
                    </a:solidFill>
                  </a:rPr>
                  <a:t>2) Now use it to help you fill in the missing product in this word equation:</a:t>
                </a:r>
              </a:p>
              <a:p>
                <a:pPr algn="ctr"/>
                <a:r>
                  <a:rPr lang="en-US" sz="1000" dirty="0">
                    <a:solidFill>
                      <a:srgbClr val="000000"/>
                    </a:solidFill>
                  </a:rPr>
                  <a:t>Zinc + hydrochloric acid → ………  ……………  + hydrogen</a:t>
                </a: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r>
                  <a:rPr lang="en-US" sz="1000" dirty="0">
                    <a:solidFill>
                      <a:srgbClr val="000000"/>
                    </a:solidFill>
                  </a:rPr>
                  <a:t>3) Name the type of salt produced with each acid. The first one has been done for you:</a:t>
                </a: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  <a:p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05180"/>
                <a:ext cx="3287706" cy="37856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93766" y="0"/>
                <a:ext cx="6096000" cy="20928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sz="10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000" b="1" u="sng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Displacement reactions </a:t>
                </a:r>
                <a:endParaRPr lang="en-US" sz="10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000" dirty="0"/>
                  <a:t>U</a:t>
                </a:r>
                <a:r>
                  <a:rPr lang="en-GB" sz="1000" dirty="0"/>
                  <a:t>se the reactivity series to determine whether a reaction between a metal and a different metal salt would happen or not. If it will happen then write out the remainder of the word equation to show all the products:</a:t>
                </a:r>
              </a:p>
              <a:p>
                <a:endParaRPr lang="en-GB" sz="1000" dirty="0"/>
              </a:p>
              <a:p>
                <a:pPr marL="400050" indent="-400050">
                  <a:buAutoNum type="romanLcParenR"/>
                </a:pPr>
                <a:r>
                  <a:rPr lang="en-GB" sz="1000" dirty="0"/>
                  <a:t>Iron + zinc sulphate </a:t>
                </a:r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GB" sz="1000" dirty="0"/>
              </a:p>
              <a:p>
                <a:pPr marL="400050" indent="-400050">
                  <a:buAutoNum type="romanLcParenR"/>
                </a:pPr>
                <a:r>
                  <a:rPr lang="en-GB" sz="1000" dirty="0"/>
                  <a:t>Magnesium + copper chloride </a:t>
                </a:r>
                <a14:m>
                  <m:oMath xmlns:m="http://schemas.openxmlformats.org/officeDocument/2006/math">
                    <m:r>
                      <a:rPr lang="en-GB" sz="1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GB" sz="1000" dirty="0"/>
              </a:p>
              <a:p>
                <a:pPr marL="400050" indent="-400050">
                  <a:buAutoNum type="romanLcParenR"/>
                </a:pPr>
                <a:r>
                  <a:rPr lang="en-GB" sz="1000" dirty="0"/>
                  <a:t>Copper + iron nitrate </a:t>
                </a:r>
                <a14:m>
                  <m:oMath xmlns:m="http://schemas.openxmlformats.org/officeDocument/2006/math">
                    <m:r>
                      <a:rPr lang="en-GB" sz="1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GB" sz="1000" dirty="0"/>
                  <a:t>	</a:t>
                </a:r>
              </a:p>
              <a:p>
                <a:endParaRPr lang="en-GB" sz="1000" b="1" u="sng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en-GB" sz="1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Explain why carbon will reduce iron oxide but not magnesium oxide:</a:t>
                </a:r>
              </a:p>
              <a:p>
                <a:r>
                  <a:rPr lang="en-GB" sz="1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……………………………………………………………………………….</a:t>
                </a:r>
              </a:p>
              <a:p>
                <a:r>
                  <a:rPr lang="en-GB" sz="1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………………………………………………………………………………. ……………………………………………………………………………….</a:t>
                </a:r>
                <a:endParaRPr lang="en-US" sz="10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766" y="0"/>
                <a:ext cx="6096000" cy="2092881"/>
              </a:xfrm>
              <a:prstGeom prst="rect">
                <a:avLst/>
              </a:prstGeom>
              <a:blipFill>
                <a:blip r:embed="rId4"/>
                <a:stretch>
                  <a:fillRect b="-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3766" y="2220350"/>
                <a:ext cx="6096000" cy="480387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sz="10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000" b="1" u="sng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Extracting metals</a:t>
                </a:r>
                <a:endParaRPr lang="en-US" sz="10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en-GB" sz="1000" b="1" i="1" dirty="0"/>
                  <a:t>Key word definitions:</a:t>
                </a:r>
              </a:p>
              <a:p>
                <a:r>
                  <a:rPr lang="en-GB" sz="1000" dirty="0"/>
                  <a:t>When the amount of oxygen attached to a reactant </a:t>
                </a:r>
                <a:r>
                  <a:rPr lang="en-GB" sz="1000" b="1" i="1" dirty="0"/>
                  <a:t>increases</a:t>
                </a:r>
                <a:r>
                  <a:rPr lang="en-GB" sz="1000" dirty="0"/>
                  <a:t>, then we say that this is </a:t>
                </a:r>
                <a:r>
                  <a:rPr lang="en-GB" sz="1000" b="1" i="1" dirty="0"/>
                  <a:t>oxidation</a:t>
                </a:r>
                <a:r>
                  <a:rPr lang="en-GB" sz="1000" dirty="0"/>
                  <a:t> &amp; the reactant has been </a:t>
                </a:r>
                <a:r>
                  <a:rPr lang="en-GB" sz="1000" b="1" i="1" dirty="0"/>
                  <a:t>oxidised</a:t>
                </a:r>
                <a:r>
                  <a:rPr lang="en-GB" sz="1000" dirty="0"/>
                  <a:t>.</a:t>
                </a:r>
              </a:p>
              <a:p>
                <a:endParaRPr lang="en-GB" sz="1000" dirty="0"/>
              </a:p>
              <a:p>
                <a:r>
                  <a:rPr lang="en-GB" sz="1000" dirty="0"/>
                  <a:t>When the amount of oxygen attached to a reactant </a:t>
                </a:r>
                <a:r>
                  <a:rPr lang="en-GB" sz="1000" b="1" i="1" dirty="0"/>
                  <a:t>decreases</a:t>
                </a:r>
                <a:r>
                  <a:rPr lang="en-GB" sz="1000" dirty="0"/>
                  <a:t>, then we say that this is </a:t>
                </a:r>
                <a:r>
                  <a:rPr lang="en-GB" sz="1000" b="1" i="1" dirty="0"/>
                  <a:t>reduction </a:t>
                </a:r>
                <a:r>
                  <a:rPr lang="en-GB" sz="1000" dirty="0"/>
                  <a:t>&amp; the reactant has been </a:t>
                </a:r>
                <a:r>
                  <a:rPr lang="en-GB" sz="1000" b="1" i="1" dirty="0"/>
                  <a:t>reduced</a:t>
                </a:r>
                <a:r>
                  <a:rPr lang="en-GB" sz="1000" dirty="0"/>
                  <a:t>.</a:t>
                </a:r>
              </a:p>
              <a:p>
                <a:endParaRPr lang="en-GB" sz="1000" dirty="0"/>
              </a:p>
              <a:p>
                <a:r>
                  <a:rPr lang="en-GB" sz="1000" dirty="0"/>
                  <a:t>In the balanced symbol equation below, label which reactant is </a:t>
                </a:r>
                <a:r>
                  <a:rPr lang="en-GB" sz="1000" b="1" i="1" dirty="0"/>
                  <a:t>reduced</a:t>
                </a:r>
                <a:r>
                  <a:rPr lang="en-GB" sz="1000" dirty="0"/>
                  <a:t> &amp; which is </a:t>
                </a:r>
                <a:r>
                  <a:rPr lang="en-GB" sz="1000" b="1" i="1" dirty="0"/>
                  <a:t>oxidised</a:t>
                </a:r>
                <a:r>
                  <a:rPr lang="en-GB" sz="1000" dirty="0"/>
                  <a:t>:</a:t>
                </a:r>
              </a:p>
              <a:p>
                <a:endParaRPr lang="en-GB" sz="10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algn="ctr"/>
                <a:r>
                  <a:rPr lang="en-GB" sz="1400" dirty="0">
                    <a:solidFill>
                      <a:srgbClr val="000000"/>
                    </a:solidFill>
                  </a:rPr>
                  <a:t>2Fe</a:t>
                </a:r>
                <a:r>
                  <a:rPr lang="en-GB" sz="1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GB" sz="1400" dirty="0">
                    <a:solidFill>
                      <a:srgbClr val="000000"/>
                    </a:solidFill>
                  </a:rPr>
                  <a:t>O</a:t>
                </a:r>
                <a:r>
                  <a:rPr lang="en-GB" sz="1400" baseline="-25000" dirty="0">
                    <a:solidFill>
                      <a:srgbClr val="000000"/>
                    </a:solidFill>
                  </a:rPr>
                  <a:t>3</a:t>
                </a:r>
                <a:r>
                  <a:rPr lang="en-GB" sz="1400" dirty="0">
                    <a:solidFill>
                      <a:srgbClr val="000000"/>
                    </a:solidFill>
                  </a:rPr>
                  <a:t> + 3C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400" dirty="0"/>
                  <a:t>   4Fe  + 3CO</a:t>
                </a:r>
                <a:r>
                  <a:rPr lang="en-GB" sz="1400" baseline="-25000" dirty="0"/>
                  <a:t>2</a:t>
                </a:r>
              </a:p>
              <a:p>
                <a:pPr algn="ctr"/>
                <a:endParaRPr lang="en-GB" sz="1400" baseline="-25000" dirty="0"/>
              </a:p>
              <a:p>
                <a:pPr algn="ctr"/>
                <a:endParaRPr lang="en-GB" sz="1400" baseline="-25000" dirty="0"/>
              </a:p>
              <a:p>
                <a:pPr algn="ctr"/>
                <a:endParaRPr lang="en-GB" sz="1400" baseline="-25000" dirty="0"/>
              </a:p>
              <a:p>
                <a:pPr algn="ctr"/>
                <a:endParaRPr lang="en-GB" sz="1400" baseline="-25000" dirty="0"/>
              </a:p>
              <a:p>
                <a:pPr algn="ctr"/>
                <a:endParaRPr lang="en-GB" sz="1400" baseline="-25000" dirty="0"/>
              </a:p>
              <a:p>
                <a:pPr algn="ctr"/>
                <a:endParaRPr lang="en-GB" sz="1400" baseline="-25000" dirty="0"/>
              </a:p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Now explain oxidation &amp; reduction in terms of electron transfer:</a:t>
                </a:r>
              </a:p>
              <a:p>
                <a:endParaRPr lang="en-GB" sz="1000" dirty="0"/>
              </a:p>
              <a:p>
                <a:r>
                  <a:rPr lang="en-GB" sz="1000" dirty="0"/>
                  <a:t>……………………..……………………………………..……………………..……………………..……………………………………..……………………..</a:t>
                </a: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Now apply this explanation to the following reaction: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Zn</a:t>
                </a:r>
                <a:r>
                  <a:rPr lang="en-GB" sz="1000" b="1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(s) </a:t>
                </a:r>
                <a:r>
                  <a:rPr lang="en-GB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Fe</a:t>
                </a:r>
                <a:r>
                  <a:rPr lang="en-GB" sz="1000" b="1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2+ </a:t>
                </a:r>
                <a:r>
                  <a:rPr lang="en-GB" sz="1000" b="1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GB" sz="1000" b="1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aq</a:t>
                </a:r>
                <a:r>
                  <a:rPr lang="en-GB" sz="1000" b="1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 </m:t>
                    </m:r>
                  </m:oMath>
                </a14:m>
                <a:r>
                  <a:rPr lang="en-GB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Zn</a:t>
                </a:r>
                <a:r>
                  <a:rPr lang="en-GB" sz="1000" b="1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2+ </a:t>
                </a:r>
                <a:r>
                  <a:rPr lang="en-GB" sz="1000" b="1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GB" sz="1000" b="1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aq</a:t>
                </a:r>
                <a:r>
                  <a:rPr lang="en-GB" sz="1000" b="1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 </a:t>
                </a:r>
                <a:r>
                  <a:rPr lang="en-GB" sz="1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Fe </a:t>
                </a:r>
                <a:r>
                  <a:rPr lang="en-GB" sz="1000" b="1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(s)</a:t>
                </a:r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 identify which reactant has been oxidised &amp; which has been reduced. </a:t>
                </a:r>
                <a:r>
                  <a:rPr lang="en-GB" sz="1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Explain your answer.</a:t>
                </a:r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…………………………………………………………………………………………………………………………………………………………………</a:t>
                </a:r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………………………………………………………………………………………………………………………………………………………………..</a:t>
                </a:r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sz="1400" baseline="-25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766" y="2220350"/>
                <a:ext cx="6096000" cy="48038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075352" y="4535424"/>
            <a:ext cx="1169232" cy="2351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759517" y="4535424"/>
            <a:ext cx="1178956" cy="2351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862335" y="4182256"/>
            <a:ext cx="382249" cy="325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8899828" y="4182261"/>
            <a:ext cx="326341" cy="353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193" y="16449"/>
            <a:ext cx="34577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 The reactivity series </a:t>
            </a:r>
          </a:p>
          <a:p>
            <a:endParaRPr 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000" dirty="0"/>
              <a:t>List the order of common metals in the reactivity series: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pPr marL="342900" indent="-342900">
              <a:buAutoNum type="arabicParenR"/>
            </a:pPr>
            <a:r>
              <a:rPr lang="en-GB" sz="1000" dirty="0"/>
              <a:t>……………………..</a:t>
            </a:r>
          </a:p>
          <a:p>
            <a:endParaRPr lang="en-GB" sz="1000" dirty="0"/>
          </a:p>
          <a:p>
            <a:r>
              <a:rPr lang="en-GB" sz="1000" dirty="0"/>
              <a:t>Can you think up a sentence to help you remember this list?</a:t>
            </a:r>
          </a:p>
          <a:p>
            <a:r>
              <a:rPr lang="en-GB" sz="1000" dirty="0"/>
              <a:t>……………………..…………………….. ……………………..……………………..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74879"/>
              </p:ext>
            </p:extLst>
          </p:nvPr>
        </p:nvGraphicFramePr>
        <p:xfrm>
          <a:off x="80153" y="5023778"/>
          <a:ext cx="3002509" cy="978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8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96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40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306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ACID</a:t>
                      </a:r>
                      <a:endParaRPr lang="en-GB" sz="1000" dirty="0"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TYPE OF SALT</a:t>
                      </a:r>
                      <a:endParaRPr lang="en-GB" sz="1000" dirty="0"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Sulphuric</a:t>
                      </a:r>
                      <a:r>
                        <a:rPr lang="en-GB" sz="1000" baseline="0" dirty="0">
                          <a:effectLst/>
                        </a:rPr>
                        <a:t> acid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</a:t>
                      </a:r>
                      <a:r>
                        <a:rPr lang="en-GB" sz="1000" baseline="-25000" dirty="0">
                          <a:effectLst/>
                        </a:rPr>
                        <a:t>2</a:t>
                      </a:r>
                      <a:r>
                        <a:rPr lang="en-GB" sz="1000" dirty="0">
                          <a:effectLst/>
                        </a:rPr>
                        <a:t>SO</a:t>
                      </a:r>
                      <a:r>
                        <a:rPr lang="en-GB" sz="1000" baseline="-25000" dirty="0">
                          <a:effectLst/>
                        </a:rPr>
                        <a:t>4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SULPHATE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5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Hydrochloric acid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HCl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Nitric acid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HNO</a:t>
                      </a:r>
                      <a:r>
                        <a:rPr lang="en-GB" sz="1000" baseline="-25000" dirty="0">
                          <a:effectLst/>
                        </a:rPr>
                        <a:t>3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Phosphoric acid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</a:t>
                      </a:r>
                      <a:r>
                        <a:rPr lang="en-GB" sz="1000" baseline="-25000" dirty="0">
                          <a:effectLst/>
                        </a:rPr>
                        <a:t>3</a:t>
                      </a:r>
                      <a:r>
                        <a:rPr lang="en-GB" sz="1000" dirty="0">
                          <a:effectLst/>
                        </a:rPr>
                        <a:t>PO</a:t>
                      </a:r>
                      <a:r>
                        <a:rPr lang="en-GB" sz="1000" baseline="-25000" dirty="0">
                          <a:effectLst/>
                        </a:rPr>
                        <a:t>4</a:t>
                      </a: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121833" y="335681"/>
                <a:ext cx="3045766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Can you complete the following word equations:</a:t>
                </a: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  <a:p>
                <a:pPr marL="228600" lvl="0" indent="-228600">
                  <a:buAutoNum type="alphaLcParenR"/>
                </a:pPr>
                <a:r>
                  <a:rPr lang="en-GB" sz="1000" dirty="0">
                    <a:solidFill>
                      <a:prstClr val="black"/>
                    </a:solidFill>
                  </a:rPr>
                  <a:t>Sodium + oxygen </a:t>
                </a:r>
                <a14:m>
                  <m:oMath xmlns:m="http://schemas.openxmlformats.org/officeDocument/2006/math">
                    <m:r>
                      <a:rPr lang="en-GB" sz="1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000" dirty="0">
                    <a:solidFill>
                      <a:prstClr val="black"/>
                    </a:solidFill>
                  </a:rPr>
                  <a:t> ……………  …………</a:t>
                </a:r>
              </a:p>
              <a:p>
                <a:pPr marL="228600" lvl="0" indent="-228600">
                  <a:buAutoNum type="alphaLcParenR"/>
                </a:pPr>
                <a:endParaRPr lang="en-GB" sz="10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b) Iron + oxygen </a:t>
                </a:r>
                <a14:m>
                  <m:oMath xmlns:m="http://schemas.openxmlformats.org/officeDocument/2006/math">
                    <m:r>
                      <a:rPr lang="en-GB" sz="1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000" dirty="0">
                    <a:solidFill>
                      <a:prstClr val="black"/>
                    </a:solidFill>
                  </a:rPr>
                  <a:t> ………………   ………..</a:t>
                </a: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c) Potassium + </a:t>
                </a:r>
                <a:r>
                  <a:rPr lang="en-GB" sz="1000" b="1" dirty="0">
                    <a:solidFill>
                      <a:prstClr val="black"/>
                    </a:solidFill>
                  </a:rPr>
                  <a:t>water</a:t>
                </a:r>
                <a:r>
                  <a:rPr lang="en-GB" sz="1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000" dirty="0">
                    <a:solidFill>
                      <a:prstClr val="black"/>
                    </a:solidFill>
                  </a:rPr>
                  <a:t> …………….  ……….. +  ………………..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33" y="335681"/>
                <a:ext cx="3045766" cy="1169551"/>
              </a:xfrm>
              <a:prstGeom prst="rect">
                <a:avLst/>
              </a:prstGeom>
              <a:blipFill>
                <a:blip r:embed="rId6"/>
                <a:stretch>
                  <a:fillRect b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093766" y="16449"/>
            <a:ext cx="0" cy="6841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2938072"/>
            <a:ext cx="6093766" cy="1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61907" y="3067931"/>
            <a:ext cx="303185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4) Fill in the gaps in the following word equations:</a:t>
            </a:r>
          </a:p>
          <a:p>
            <a:pPr lvl="0"/>
            <a:endParaRPr lang="en-GB" sz="1000" dirty="0">
              <a:solidFill>
                <a:prstClr val="black"/>
              </a:solidFill>
            </a:endParaRP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Sulphuric acid + sodium → sodium ____________ + hydrogen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Hydrochloric acid + copper →copper __________ + _____________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Nitric acid + ___________ → zinc _____________ + hydrogen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en-GB" sz="800" dirty="0">
                <a:solidFill>
                  <a:prstClr val="black"/>
                </a:solidFill>
              </a:rPr>
              <a:t>___________ acid + __________ →iron phosphate + ____________</a:t>
            </a:r>
          </a:p>
          <a:p>
            <a:pPr lvl="0"/>
            <a:endParaRPr lang="en-GB" sz="1000" dirty="0">
              <a:solidFill>
                <a:prstClr val="black"/>
              </a:solidFill>
            </a:endParaRPr>
          </a:p>
          <a:p>
            <a:pPr lvl="0"/>
            <a:endParaRPr lang="en-GB" sz="1000" b="1" dirty="0">
              <a:solidFill>
                <a:prstClr val="black"/>
              </a:solidFill>
            </a:endParaRPr>
          </a:p>
          <a:p>
            <a:pPr lvl="0"/>
            <a:endParaRPr lang="en-GB" sz="1000" b="1" dirty="0">
              <a:solidFill>
                <a:prstClr val="black"/>
              </a:solidFill>
            </a:endParaRPr>
          </a:p>
          <a:p>
            <a:pPr lvl="0"/>
            <a:endParaRPr lang="en-GB" sz="1000" b="1" dirty="0">
              <a:solidFill>
                <a:prstClr val="black"/>
              </a:solidFill>
            </a:endParaRPr>
          </a:p>
          <a:p>
            <a:pPr lvl="0"/>
            <a:r>
              <a:rPr lang="en-GB" sz="1000" b="1" dirty="0">
                <a:solidFill>
                  <a:prstClr val="black"/>
                </a:solidFill>
              </a:rPr>
              <a:t>Challenge task: </a:t>
            </a:r>
            <a:r>
              <a:rPr lang="en-GB" sz="1000" dirty="0">
                <a:solidFill>
                  <a:prstClr val="black"/>
                </a:solidFill>
              </a:rPr>
              <a:t>a student reacts copper (II) oxide with sulphuric acid. </a:t>
            </a:r>
            <a:r>
              <a:rPr lang="en-GB" sz="1000" i="1" dirty="0">
                <a:solidFill>
                  <a:prstClr val="black"/>
                </a:solidFill>
              </a:rPr>
              <a:t>Can you write the following word equation for this reaction?</a:t>
            </a:r>
          </a:p>
          <a:p>
            <a:pPr lvl="0" algn="ctr"/>
            <a:r>
              <a:rPr lang="en-US" sz="1000" dirty="0">
                <a:solidFill>
                  <a:srgbClr val="000000"/>
                </a:solidFill>
              </a:rPr>
              <a:t>→</a:t>
            </a:r>
            <a:endParaRPr lang="en-GB" sz="1000" dirty="0">
              <a:solidFill>
                <a:prstClr val="black"/>
              </a:solidFill>
            </a:endParaRPr>
          </a:p>
          <a:p>
            <a:r>
              <a:rPr lang="en-GB" sz="1000" dirty="0"/>
              <a:t>……………………..……………………………………..……………………..</a:t>
            </a:r>
          </a:p>
          <a:p>
            <a:r>
              <a:rPr lang="en-GB" sz="1000" b="1" dirty="0"/>
              <a:t>Breaden bonus:</a:t>
            </a:r>
          </a:p>
          <a:p>
            <a:r>
              <a:rPr lang="en-GB" sz="1000" dirty="0"/>
              <a:t>Now write the balanced symbol equation, with correct state symbols: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</a:rPr>
              <a:t>→</a:t>
            </a:r>
            <a:endParaRPr lang="en-GB" sz="1000" dirty="0"/>
          </a:p>
          <a:p>
            <a:r>
              <a:rPr lang="en-GB" sz="1000" dirty="0"/>
              <a:t>…………………………………………………………………………………….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87848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53268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000" b="1" u="sng" dirty="0">
                <a:solidFill>
                  <a:prstClr val="black"/>
                </a:solidFill>
              </a:rPr>
              <a:t>More salts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A student wants to make a pure, dry sample of copper (II) chloride salt crystals, using copper (II) oxide &amp; hydrochloric acid as the reactants. </a:t>
            </a:r>
            <a:r>
              <a:rPr lang="en-GB" sz="1000" b="1" i="1" dirty="0">
                <a:solidFill>
                  <a:prstClr val="black"/>
                </a:solidFill>
              </a:rPr>
              <a:t>Describe &amp; explain </a:t>
            </a:r>
            <a:r>
              <a:rPr lang="en-GB" sz="1000" dirty="0">
                <a:solidFill>
                  <a:prstClr val="black"/>
                </a:solidFill>
              </a:rPr>
              <a:t>a method that could be used. </a:t>
            </a:r>
            <a:r>
              <a:rPr lang="en-GB" sz="1000" i="1" dirty="0">
                <a:solidFill>
                  <a:prstClr val="black"/>
                </a:solidFill>
              </a:rPr>
              <a:t>You should be careful to list the equipment that you would use</a:t>
            </a:r>
            <a:r>
              <a:rPr lang="en-GB" sz="1000" dirty="0">
                <a:solidFill>
                  <a:prstClr val="black"/>
                </a:solidFill>
              </a:rPr>
              <a:t>:</a:t>
            </a:r>
            <a:endParaRPr lang="en-GB" sz="1000" i="1" dirty="0">
              <a:solidFill>
                <a:prstClr val="black"/>
              </a:solidFill>
            </a:endParaRPr>
          </a:p>
          <a:p>
            <a:pPr lvl="0"/>
            <a:endParaRPr lang="en-GB" sz="1000" dirty="0">
              <a:solidFill>
                <a:prstClr val="black"/>
              </a:solidFill>
            </a:endParaRP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……………………..……………………………………..……………………..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 ……………………..……………………………………..……………………..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2910590"/>
                <a:ext cx="3532682" cy="3939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1000" b="1" u="sng" dirty="0">
                    <a:solidFill>
                      <a:prstClr val="black"/>
                    </a:solidFill>
                  </a:rPr>
                  <a:t>Acids &amp; bases</a:t>
                </a:r>
              </a:p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1) Please complete the following word equation:</a:t>
                </a:r>
              </a:p>
              <a:p>
                <a:pPr lvl="0"/>
                <a:endParaRPr lang="en-GB" sz="1000" i="1" dirty="0">
                  <a:solidFill>
                    <a:prstClr val="black"/>
                  </a:solidFill>
                </a:endParaRPr>
              </a:p>
              <a:p>
                <a:pPr lvl="0" algn="ctr"/>
                <a:r>
                  <a:rPr lang="en-GB" sz="1000" i="1" dirty="0">
                    <a:solidFill>
                      <a:prstClr val="black"/>
                    </a:solidFill>
                  </a:rPr>
                  <a:t>acid + base → salt + …………</a:t>
                </a:r>
              </a:p>
              <a:p>
                <a:pPr lvl="0"/>
                <a:endParaRPr lang="en-GB" sz="1000" i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2) What process does this equation describe? Is it </a:t>
                </a: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  <a:p>
                <a:pPr marL="228600" lvl="0" indent="-228600">
                  <a:buAutoNum type="alphaLcParenR"/>
                </a:pPr>
                <a:r>
                  <a:rPr lang="en-GB" sz="1000" dirty="0">
                    <a:solidFill>
                      <a:prstClr val="black"/>
                    </a:solidFill>
                  </a:rPr>
                  <a:t>Respiration</a:t>
                </a:r>
              </a:p>
              <a:p>
                <a:pPr marL="228600" lvl="0" indent="-228600">
                  <a:buAutoNum type="alphaLcParenR"/>
                </a:pPr>
                <a:r>
                  <a:rPr lang="en-GB" sz="1000" dirty="0">
                    <a:solidFill>
                      <a:prstClr val="black"/>
                    </a:solidFill>
                  </a:rPr>
                  <a:t>Combustion</a:t>
                </a:r>
              </a:p>
              <a:p>
                <a:pPr marL="228600" lvl="0" indent="-228600">
                  <a:buAutoNum type="alphaLcParenR"/>
                </a:pPr>
                <a:r>
                  <a:rPr lang="en-GB" sz="1000" dirty="0">
                    <a:solidFill>
                      <a:prstClr val="black"/>
                    </a:solidFill>
                  </a:rPr>
                  <a:t>Neutralisation</a:t>
                </a: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sz="1000" i="1" dirty="0">
                    <a:solidFill>
                      <a:prstClr val="black"/>
                    </a:solidFill>
                  </a:rPr>
                  <a:t>Highlight the correct answer.</a:t>
                </a: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3) Write the </a:t>
                </a:r>
                <a:r>
                  <a:rPr lang="en-GB" sz="1000" b="1" dirty="0">
                    <a:solidFill>
                      <a:prstClr val="black"/>
                    </a:solidFill>
                  </a:rPr>
                  <a:t>word</a:t>
                </a:r>
                <a:r>
                  <a:rPr lang="en-GB" sz="1000" dirty="0">
                    <a:solidFill>
                      <a:prstClr val="black"/>
                    </a:solidFill>
                  </a:rPr>
                  <a:t> equation to show the reaction between an hydrochloric acid (</a:t>
                </a:r>
                <a:r>
                  <a:rPr lang="en-GB" sz="1000" dirty="0" err="1">
                    <a:solidFill>
                      <a:prstClr val="black"/>
                    </a:solidFill>
                  </a:rPr>
                  <a:t>HCl</a:t>
                </a:r>
                <a:r>
                  <a:rPr lang="en-GB" sz="1000" dirty="0">
                    <a:solidFill>
                      <a:prstClr val="black"/>
                    </a:solidFill>
                  </a:rPr>
                  <a:t>) &amp; aluminium oxide (Al</a:t>
                </a:r>
                <a:r>
                  <a:rPr lang="en-GB" sz="1000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en-GB" sz="1000" dirty="0">
                    <a:solidFill>
                      <a:prstClr val="black"/>
                    </a:solidFill>
                  </a:rPr>
                  <a:t>O</a:t>
                </a:r>
                <a:r>
                  <a:rPr lang="en-GB" sz="1000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en-GB" sz="1000" dirty="0">
                    <a:solidFill>
                      <a:prstClr val="black"/>
                    </a:solidFill>
                  </a:rPr>
                  <a:t>)</a:t>
                </a:r>
                <a:endParaRPr lang="en-GB" sz="1000" baseline="-25000" dirty="0">
                  <a:solidFill>
                    <a:prstClr val="black"/>
                  </a:solidFill>
                </a:endParaRP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  <a:p>
                <a:r>
                  <a:rPr lang="en-GB" sz="1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……………………  ……. + ………..  ………..</a:t>
                </a:r>
                <a14:m>
                  <m:oMath xmlns:m="http://schemas.openxmlformats.org/officeDocument/2006/math">
                    <m:r>
                      <a:rPr lang="en-GB" sz="10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GB" sz="1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…………  ………… + ……………</a:t>
                </a:r>
              </a:p>
              <a:p>
                <a:endParaRPr lang="en-GB" sz="1000" b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1000" b="1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Now use the formulae given above to help you write the balanced symbol equation for this reaction. </a:t>
                </a:r>
              </a:p>
              <a:p>
                <a:r>
                  <a:rPr lang="en-GB" sz="1000" b="1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Don’t forget state symbols:</a:t>
                </a:r>
              </a:p>
              <a:p>
                <a:r>
                  <a:rPr lang="en-GB" sz="1000" b="1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……………………………………………………………………………………………….</a:t>
                </a:r>
              </a:p>
              <a:p>
                <a:endParaRPr lang="en-GB" sz="1000" b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  <a:p>
                <a:pPr lvl="0"/>
                <a:endParaRPr lang="en-GB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10590"/>
                <a:ext cx="3532682" cy="3939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32682" y="1069522"/>
            <a:ext cx="184731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b="1" i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532682" y="220876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32682" y="193130"/>
                <a:ext cx="3742543" cy="7242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1000" dirty="0">
                    <a:solidFill>
                      <a:prstClr val="black"/>
                    </a:solidFill>
                  </a:rPr>
                  <a:t>4) What acid would I need to use to make the following salts:</a:t>
                </a:r>
              </a:p>
              <a:p>
                <a:pPr marL="228600" indent="-228600">
                  <a:buFont typeface="+mj-lt"/>
                  <a:buAutoNum type="alphaLcParenR"/>
                </a:pPr>
                <a:r>
                  <a:rPr lang="en-US" sz="1000" dirty="0"/>
                  <a:t>copper </a:t>
                </a:r>
                <a:r>
                  <a:rPr lang="en-US" sz="1000" dirty="0" err="1"/>
                  <a:t>sulphate</a:t>
                </a:r>
                <a:r>
                  <a:rPr lang="en-US" sz="1000" dirty="0"/>
                  <a:t>    ACID NEEDED = …………………………</a:t>
                </a:r>
              </a:p>
              <a:p>
                <a:pPr marL="228600" indent="-228600">
                  <a:buFont typeface="+mj-lt"/>
                  <a:buAutoNum type="alphaLcParenR"/>
                </a:pPr>
                <a:endParaRPr lang="en-US" sz="1000" dirty="0"/>
              </a:p>
              <a:p>
                <a:pPr marL="228600" indent="-228600">
                  <a:buFont typeface="+mj-lt"/>
                  <a:buAutoNum type="alphaLcParenR"/>
                </a:pPr>
                <a:r>
                  <a:rPr lang="en-US" sz="1000" dirty="0"/>
                  <a:t>sodium nitrate       ACID NEEDED = …………………………</a:t>
                </a:r>
              </a:p>
              <a:p>
                <a:pPr marL="228600" indent="-228600">
                  <a:buFont typeface="+mj-lt"/>
                  <a:buAutoNum type="alphaLcParenR"/>
                </a:pPr>
                <a:endParaRPr lang="en-US" sz="1000" dirty="0"/>
              </a:p>
              <a:p>
                <a:pPr marL="228600" indent="-228600">
                  <a:buFont typeface="+mj-lt"/>
                  <a:buAutoNum type="alphaLcParenR"/>
                </a:pPr>
                <a:r>
                  <a:rPr lang="en-US" sz="1000" dirty="0"/>
                  <a:t>calcium chloride    ACID NEEDED = …………………………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en-GB" sz="1000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5) A salt can also be made by reacting an acid with a carbonate: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b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acid + carbonate </a:t>
                </a:r>
                <a14:m>
                  <m:oMath xmlns:m="http://schemas.openxmlformats.org/officeDocument/2006/math">
                    <m:r>
                      <a:rPr lang="en-GB" sz="1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GB" sz="1000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000" b="1" dirty="0">
                    <a:effectLst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salt + water + carbon dioxide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altLang="en-US" sz="1000" b="1" i="1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Name the gas identified by each of the following tests. </a:t>
                </a:r>
              </a:p>
              <a:p>
                <a:pPr marL="228600" indent="-2286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altLang="en-US" sz="1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 glowing splint placed into the gas relights. GAS = </a:t>
                </a:r>
              </a:p>
              <a:p>
                <a:pPr marL="228600" indent="-2286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altLang="en-US" sz="1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 lit flame placed into the gas causes the gas to explode with a “squeaky pop”. GAS = </a:t>
                </a:r>
              </a:p>
              <a:p>
                <a:pPr marL="228600" indent="-228600">
                  <a:lnSpc>
                    <a:spcPct val="107000"/>
                  </a:lnSpc>
                  <a:spcAft>
                    <a:spcPts val="800"/>
                  </a:spcAft>
                  <a:buFontTx/>
                  <a:buAutoNum type="alphaLcParenR"/>
                </a:pPr>
                <a:r>
                  <a:rPr lang="en-US" altLang="en-US" sz="1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when the gas is bubbled through limewater, it causes the limewater to turn cloudy</a:t>
                </a:r>
                <a:r>
                  <a:rPr lang="en-GB" altLang="en-US" sz="1000" dirty="0"/>
                  <a:t> GAS =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altLang="en-US" sz="10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altLang="en-US" sz="1000" b="1" u="sng" dirty="0"/>
                  <a:t>Acids &amp; alkalis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altLang="en-US" sz="1000" i="1" dirty="0"/>
                  <a:t>Can you complete these key word definitions: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dirty="0"/>
                  <a:t>All</a:t>
                </a:r>
                <a:r>
                  <a:rPr lang="en-GB" sz="1000" b="1" dirty="0"/>
                  <a:t> acids </a:t>
                </a:r>
                <a:r>
                  <a:rPr lang="en-GB" sz="1000" dirty="0"/>
                  <a:t>release </a:t>
                </a:r>
                <a:r>
                  <a:rPr lang="en-GB" sz="1000" b="1" dirty="0"/>
                  <a:t>__________________  ions</a:t>
                </a:r>
                <a:r>
                  <a:rPr lang="en-GB" sz="1000" dirty="0"/>
                  <a:t> into solution when added to water. It is these excess </a:t>
                </a:r>
                <a:r>
                  <a:rPr lang="en-GB" sz="1000" b="1" dirty="0"/>
                  <a:t>H</a:t>
                </a:r>
                <a:r>
                  <a:rPr lang="en-GB" sz="1000" b="1" baseline="30000" dirty="0"/>
                  <a:t>+</a:t>
                </a:r>
                <a:r>
                  <a:rPr lang="en-GB" sz="1000" b="1" dirty="0"/>
                  <a:t> ions </a:t>
                </a:r>
                <a:r>
                  <a:rPr lang="en-GB" sz="1000" dirty="0"/>
                  <a:t>that make a solution acidic. </a:t>
                </a:r>
                <a:endParaRPr lang="en-US" sz="10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dirty="0"/>
                  <a:t>All </a:t>
                </a:r>
                <a:r>
                  <a:rPr lang="en-GB" sz="1000" b="1" dirty="0"/>
                  <a:t>alkalis </a:t>
                </a:r>
                <a:r>
                  <a:rPr lang="en-GB" sz="1000" dirty="0"/>
                  <a:t>form </a:t>
                </a:r>
                <a:r>
                  <a:rPr lang="en-GB" sz="1000" b="1" dirty="0"/>
                  <a:t>_____________ ions, OH</a:t>
                </a:r>
                <a:r>
                  <a:rPr lang="en-GB" sz="1000" b="1" baseline="30000" dirty="0"/>
                  <a:t>-</a:t>
                </a:r>
                <a:r>
                  <a:rPr lang="en-GB" sz="1000" b="1" dirty="0"/>
                  <a:t> (</a:t>
                </a:r>
                <a:r>
                  <a:rPr lang="en-GB" sz="1000" b="1" dirty="0" err="1"/>
                  <a:t>aq</a:t>
                </a:r>
                <a:r>
                  <a:rPr lang="en-GB" sz="1000" b="1" dirty="0"/>
                  <a:t>)</a:t>
                </a:r>
                <a:r>
                  <a:rPr lang="en-GB" sz="1000" dirty="0"/>
                  <a:t>, when added to water. It is these aqueous hydroxide ions, </a:t>
                </a:r>
                <a:r>
                  <a:rPr lang="en-GB" sz="1000" b="1" dirty="0"/>
                  <a:t>OH</a:t>
                </a:r>
                <a:r>
                  <a:rPr lang="en-GB" sz="1000" b="1" baseline="30000" dirty="0"/>
                  <a:t>-</a:t>
                </a:r>
                <a:r>
                  <a:rPr lang="en-GB" sz="1000" b="1" dirty="0"/>
                  <a:t> (</a:t>
                </a:r>
                <a:r>
                  <a:rPr lang="en-GB" sz="1000" b="1" dirty="0" err="1"/>
                  <a:t>aq</a:t>
                </a:r>
                <a:r>
                  <a:rPr lang="en-GB" sz="1000" b="1" dirty="0"/>
                  <a:t>)</a:t>
                </a:r>
                <a:r>
                  <a:rPr lang="en-GB" sz="1000" dirty="0"/>
                  <a:t>, that make a solution alkaline.</a:t>
                </a:r>
                <a:r>
                  <a:rPr lang="en-GB" sz="1000" b="1" dirty="0"/>
                  <a:t>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i="1" dirty="0"/>
                  <a:t>Now write the ionic equation that shows an acid-alkali neutralisation reaction: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000" b="1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……………………………………………………………………………………………….</a:t>
                </a:r>
                <a:endParaRPr lang="en-US" sz="1000" i="1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altLang="en-US" sz="1000" i="1" dirty="0"/>
              </a:p>
              <a:p>
                <a:pPr marL="228600" indent="-2286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endParaRPr lang="en-GB" altLang="en-US" sz="1200" dirty="0"/>
              </a:p>
              <a:p>
                <a:pPr marL="228600" indent="-2286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endParaRPr lang="en-GB" altLang="en-US" sz="12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altLang="en-US" sz="12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682" y="193130"/>
                <a:ext cx="3742543" cy="7242367"/>
              </a:xfrm>
              <a:prstGeom prst="rect">
                <a:avLst/>
              </a:prstGeom>
              <a:blipFill>
                <a:blip r:embed="rId3"/>
                <a:stretch>
                  <a:fillRect r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8751" y="876769"/>
            <a:ext cx="3354975" cy="146372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657476" y="193130"/>
            <a:ext cx="4534523" cy="556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1000" b="1" u="sng" dirty="0"/>
              <a:t>The pH scale</a:t>
            </a:r>
            <a:r>
              <a:rPr lang="en-GB" altLang="en-US" sz="1000" b="1" dirty="0"/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1000" i="1" dirty="0"/>
              <a:t>Label up the pH scale below with as much information as you can. E.g. strong acid, weak acid etc.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i="1" dirty="0"/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What does the pH scale measure?</a:t>
            </a:r>
            <a:r>
              <a:rPr lang="en-GB" sz="10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228600" algn="l"/>
              </a:tabLs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Choose from </a:t>
            </a: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NEUTRAL, ALKALINE 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ACIDIC 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to fill in the gaps: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pH &lt; 7.0 indicates an </a:t>
            </a: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 solution i.e. pH values are </a:t>
            </a:r>
            <a:r>
              <a:rPr lang="en-GB" sz="1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 than 7.0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pH &gt; 7.0 indicates an </a:t>
            </a: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____________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 solution i.e. pH values are </a:t>
            </a:r>
            <a:r>
              <a:rPr lang="en-GB" sz="1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greater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 than 7.0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pH = 7.0 indicates a </a:t>
            </a: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__________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  <a:tabLst>
                <a:tab pos="228600" algn="l"/>
              </a:tabLs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If a solution is pH 7, we call it </a:t>
            </a:r>
            <a:r>
              <a:rPr lang="en-GB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neutral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, but explain this in terms of the concentration of H</a:t>
            </a:r>
            <a:r>
              <a:rPr lang="en-GB" sz="1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&amp; OH</a:t>
            </a:r>
            <a:r>
              <a:rPr lang="en-GB" sz="1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 ions: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0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altLang="en-US" sz="1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altLang="en-US" sz="1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893" y="4803416"/>
            <a:ext cx="2362663" cy="122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93556" y="4803416"/>
            <a:ext cx="20250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Explain how we know which is the weak &amp; which the strong acid:</a:t>
            </a:r>
          </a:p>
          <a:p>
            <a:r>
              <a:rPr lang="en-GB" sz="1000" dirty="0"/>
              <a:t>………………………………………………………………………………………………………………………………………………………………………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3825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798</Words>
  <Application>Microsoft Office PowerPoint</Application>
  <PresentationFormat>Widescreen</PresentationFormat>
  <Paragraphs>180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>Rosebery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Tasks</dc:title>
  <dc:creator>Breaden Mr A</dc:creator>
  <cp:lastModifiedBy>HurfordO</cp:lastModifiedBy>
  <cp:revision>23</cp:revision>
  <dcterms:created xsi:type="dcterms:W3CDTF">2016-11-08T12:46:48Z</dcterms:created>
  <dcterms:modified xsi:type="dcterms:W3CDTF">2017-04-19T07:49:09Z</dcterms:modified>
</cp:coreProperties>
</file>