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67" r:id="rId5"/>
    <p:sldId id="268" r:id="rId6"/>
    <p:sldId id="269" r:id="rId7"/>
    <p:sldId id="27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A600A-4115-464E-8EE1-62ECF2328B58}" type="datetimeFigureOut">
              <a:rPr lang="en-GB" smtClean="0"/>
              <a:t>17/04/2017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C76B4F-44B8-490A-8A62-7A1657216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495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414E-AB69-4B10-8755-A67E48ACC1A7}" type="datetimeFigureOut">
              <a:rPr lang="en-GB" smtClean="0"/>
              <a:t>17/04/2017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B4C3-AAC6-40B8-9F43-11DB08051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085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414E-AB69-4B10-8755-A67E48ACC1A7}" type="datetimeFigureOut">
              <a:rPr lang="en-GB" smtClean="0"/>
              <a:t>17/04/2017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B4C3-AAC6-40B8-9F43-11DB08051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330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414E-AB69-4B10-8755-A67E48ACC1A7}" type="datetimeFigureOut">
              <a:rPr lang="en-GB" smtClean="0"/>
              <a:t>17/04/2017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B4C3-AAC6-40B8-9F43-11DB08051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530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414E-AB69-4B10-8755-A67E48ACC1A7}" type="datetimeFigureOut">
              <a:rPr lang="en-GB" smtClean="0"/>
              <a:t>17/04/2017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B4C3-AAC6-40B8-9F43-11DB08051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27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414E-AB69-4B10-8755-A67E48ACC1A7}" type="datetimeFigureOut">
              <a:rPr lang="en-GB" smtClean="0"/>
              <a:t>17/04/2017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B4C3-AAC6-40B8-9F43-11DB08051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914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414E-AB69-4B10-8755-A67E48ACC1A7}" type="datetimeFigureOut">
              <a:rPr lang="en-GB" smtClean="0"/>
              <a:t>17/04/2017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B4C3-AAC6-40B8-9F43-11DB08051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514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414E-AB69-4B10-8755-A67E48ACC1A7}" type="datetimeFigureOut">
              <a:rPr lang="en-GB" smtClean="0"/>
              <a:t>17/04/2017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B4C3-AAC6-40B8-9F43-11DB08051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555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414E-AB69-4B10-8755-A67E48ACC1A7}" type="datetimeFigureOut">
              <a:rPr lang="en-GB" smtClean="0"/>
              <a:t>17/04/2017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B4C3-AAC6-40B8-9F43-11DB08051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756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414E-AB69-4B10-8755-A67E48ACC1A7}" type="datetimeFigureOut">
              <a:rPr lang="en-GB" smtClean="0"/>
              <a:t>17/04/2017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B4C3-AAC6-40B8-9F43-11DB08051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23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414E-AB69-4B10-8755-A67E48ACC1A7}" type="datetimeFigureOut">
              <a:rPr lang="en-GB" smtClean="0"/>
              <a:t>17/04/2017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B4C3-AAC6-40B8-9F43-11DB08051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141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414E-AB69-4B10-8755-A67E48ACC1A7}" type="datetimeFigureOut">
              <a:rPr lang="en-GB" smtClean="0"/>
              <a:t>17/04/2017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B4C3-AAC6-40B8-9F43-11DB08051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915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E414E-AB69-4B10-8755-A67E48ACC1A7}" type="datetimeFigureOut">
              <a:rPr lang="en-GB" smtClean="0"/>
              <a:t>17/04/2017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CB4C3-AAC6-40B8-9F43-11DB080510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015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1347" y="3911845"/>
            <a:ext cx="2700997" cy="10832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61347" y="2530976"/>
            <a:ext cx="2700997" cy="10832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561347" y="5261318"/>
            <a:ext cx="2700997" cy="10832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61346" y="1091273"/>
            <a:ext cx="2700997" cy="10832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82881" y="67793"/>
            <a:ext cx="32597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Produce a flow chart to show how the </a:t>
            </a:r>
          </a:p>
          <a:p>
            <a:r>
              <a:rPr lang="en-GB" sz="1600" dirty="0" smtClean="0"/>
              <a:t>Earth’s atmosphere has developed:</a:t>
            </a:r>
            <a:endParaRPr lang="en-GB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61346" y="1109659"/>
            <a:ext cx="26357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During the first billion years there</a:t>
            </a:r>
          </a:p>
          <a:p>
            <a:r>
              <a:rPr lang="en-GB" sz="1400" dirty="0" smtClean="0"/>
              <a:t> was Intense volcanic activity…</a:t>
            </a:r>
            <a:endParaRPr lang="en-GB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593951" y="2551634"/>
            <a:ext cx="21589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When the oceans formed…</a:t>
            </a:r>
            <a:endParaRPr lang="en-GB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561346" y="3952804"/>
            <a:ext cx="15149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Algae and plants…</a:t>
            </a:r>
            <a:endParaRPr lang="en-GB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561346" y="5333673"/>
            <a:ext cx="27613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Carbon dioxide decreased because.</a:t>
            </a:r>
          </a:p>
          <a:p>
            <a:r>
              <a:rPr lang="en-GB" sz="1400" dirty="0" smtClean="0"/>
              <a:t>…</a:t>
            </a:r>
            <a:endParaRPr lang="en-GB" sz="1400" dirty="0"/>
          </a:p>
        </p:txBody>
      </p:sp>
      <p:sp>
        <p:nvSpPr>
          <p:cNvPr id="13" name="Down Arrow 12"/>
          <p:cNvSpPr/>
          <p:nvPr/>
        </p:nvSpPr>
        <p:spPr>
          <a:xfrm>
            <a:off x="1673445" y="2182466"/>
            <a:ext cx="412040" cy="3691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Down Arrow 13"/>
          <p:cNvSpPr/>
          <p:nvPr/>
        </p:nvSpPr>
        <p:spPr>
          <a:xfrm>
            <a:off x="1675053" y="3558708"/>
            <a:ext cx="412040" cy="3691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Down Arrow 14"/>
          <p:cNvSpPr/>
          <p:nvPr/>
        </p:nvSpPr>
        <p:spPr>
          <a:xfrm>
            <a:off x="1660985" y="4941673"/>
            <a:ext cx="412040" cy="3691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626384"/>
              </p:ext>
            </p:extLst>
          </p:nvPr>
        </p:nvGraphicFramePr>
        <p:xfrm>
          <a:off x="6515637" y="549769"/>
          <a:ext cx="5410200" cy="15267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10200"/>
              </a:tblGrid>
              <a:tr h="436207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The Sun’s heat passes in through the greenhouse gases and warms up the surface of the Earth.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800" marR="50800" marT="0" marB="0"/>
                </a:tc>
              </a:tr>
              <a:tr h="218103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Greenhouse gases form a layer around the Earth.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800" marR="50800" marT="0" marB="0"/>
                </a:tc>
              </a:tr>
              <a:tr h="218103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The atmosphere warms up. This is called global warming.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800" marR="50800" marT="0" marB="0"/>
                </a:tc>
              </a:tr>
              <a:tr h="218103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The greenhouse gases stop the reflected heat from passing back out into space.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800" marR="50800" marT="0" marB="0"/>
                </a:tc>
              </a:tr>
              <a:tr h="218103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Greenhouse gases like carbon dioxide and methane are added to the atmosphere.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800" marR="50800" marT="0" marB="0"/>
                </a:tc>
              </a:tr>
              <a:tr h="218103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</a:rPr>
                        <a:t>The Sun’s heat is reflected from the surface of the Earth. 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800" marR="50800" marT="0" marB="0"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515637" y="174359"/>
            <a:ext cx="5349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Put numbers next to the statements to show the order of events in global warming:</a:t>
            </a:r>
            <a:endParaRPr lang="en-GB" sz="1200" dirty="0"/>
          </a:p>
        </p:txBody>
      </p:sp>
      <p:sp>
        <p:nvSpPr>
          <p:cNvPr id="20" name="Rectangle 19"/>
          <p:cNvSpPr/>
          <p:nvPr/>
        </p:nvSpPr>
        <p:spPr>
          <a:xfrm>
            <a:off x="6220496" y="184874"/>
            <a:ext cx="295141" cy="189161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6515637" y="174359"/>
            <a:ext cx="5410200" cy="19021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" name="Picture 2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1" r="7188"/>
          <a:stretch>
            <a:fillRect/>
          </a:stretch>
        </p:blipFill>
        <p:spPr>
          <a:xfrm>
            <a:off x="7878095" y="4182847"/>
            <a:ext cx="3577844" cy="2227080"/>
          </a:xfrm>
          <a:prstGeom prst="rect">
            <a:avLst/>
          </a:prstGeom>
          <a:ln>
            <a:noFill/>
          </a:ln>
        </p:spPr>
      </p:pic>
      <p:sp>
        <p:nvSpPr>
          <p:cNvPr id="22" name="TextBox 21"/>
          <p:cNvSpPr txBox="1"/>
          <p:nvPr/>
        </p:nvSpPr>
        <p:spPr>
          <a:xfrm>
            <a:off x="7789357" y="3100685"/>
            <a:ext cx="3808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Label the diagram to show the greenhouse effect:</a:t>
            </a:r>
            <a:endParaRPr lang="en-GB" sz="1400" dirty="0"/>
          </a:p>
        </p:txBody>
      </p:sp>
      <p:sp>
        <p:nvSpPr>
          <p:cNvPr id="24" name="Rectangle 23"/>
          <p:cNvSpPr/>
          <p:nvPr/>
        </p:nvSpPr>
        <p:spPr>
          <a:xfrm>
            <a:off x="6980349" y="3072582"/>
            <a:ext cx="5010951" cy="33373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3" name="Group 32"/>
          <p:cNvGrpSpPr/>
          <p:nvPr/>
        </p:nvGrpSpPr>
        <p:grpSpPr>
          <a:xfrm>
            <a:off x="6992246" y="2181789"/>
            <a:ext cx="2701511" cy="677622"/>
            <a:chOff x="6992246" y="2181789"/>
            <a:chExt cx="2701511" cy="677622"/>
          </a:xfrm>
        </p:grpSpPr>
        <p:sp>
          <p:nvSpPr>
            <p:cNvPr id="3" name="Rectangle 2"/>
            <p:cNvSpPr/>
            <p:nvPr/>
          </p:nvSpPr>
          <p:spPr>
            <a:xfrm>
              <a:off x="6992246" y="2305412"/>
              <a:ext cx="2674771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The Earth’s Atmosphere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018986" y="2181789"/>
              <a:ext cx="2674771" cy="67762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889825"/>
              </p:ext>
            </p:extLst>
          </p:nvPr>
        </p:nvGraphicFramePr>
        <p:xfrm>
          <a:off x="3407359" y="898790"/>
          <a:ext cx="2632814" cy="12938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0514"/>
                <a:gridCol w="13223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Name of </a:t>
                      </a:r>
                      <a:r>
                        <a:rPr lang="en-US" sz="1400" dirty="0" smtClean="0">
                          <a:effectLst/>
                        </a:rPr>
                        <a:t>gas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Percentage (%) of gas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Nitrogen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Oxygen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Other gases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3407359" y="129456"/>
            <a:ext cx="27529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Fill in the table to show the percentage of gases in the Earth’s</a:t>
            </a:r>
          </a:p>
          <a:p>
            <a:r>
              <a:rPr lang="en-GB" sz="1400" dirty="0" smtClean="0"/>
              <a:t> atmosphere:</a:t>
            </a:r>
            <a:endParaRPr lang="en-GB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3406746" y="2383144"/>
            <a:ext cx="3303147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The great oxygenation event:</a:t>
            </a:r>
          </a:p>
          <a:p>
            <a:r>
              <a:rPr lang="en-GB" sz="1400" dirty="0" smtClean="0"/>
              <a:t>There is a theory that the first organisms carrying out</a:t>
            </a:r>
          </a:p>
          <a:p>
            <a:r>
              <a:rPr lang="en-GB" sz="1400" dirty="0"/>
              <a:t>p</a:t>
            </a:r>
            <a:r>
              <a:rPr lang="en-GB" sz="1400" dirty="0" smtClean="0"/>
              <a:t>hotosynthesis, _____________.produced oxygen as a </a:t>
            </a:r>
          </a:p>
          <a:p>
            <a:r>
              <a:rPr lang="en-GB" sz="1400" dirty="0" smtClean="0"/>
              <a:t>________ product, but that this oxygen was removed by the</a:t>
            </a:r>
          </a:p>
          <a:p>
            <a:r>
              <a:rPr lang="en-GB" sz="1400" dirty="0" smtClean="0"/>
              <a:t>____________ of iron to form iron (III) oxide. The _______</a:t>
            </a:r>
          </a:p>
          <a:p>
            <a:r>
              <a:rPr lang="en-GB" sz="1400" dirty="0" smtClean="0"/>
              <a:t>For this is iron oxide bands in some areas of </a:t>
            </a:r>
            <a:r>
              <a:rPr lang="en-GB" sz="1400" dirty="0" err="1" smtClean="0"/>
              <a:t>rocks.This</a:t>
            </a:r>
            <a:r>
              <a:rPr lang="en-GB" sz="1400" dirty="0" smtClean="0"/>
              <a:t> </a:t>
            </a:r>
          </a:p>
          <a:p>
            <a:r>
              <a:rPr lang="en-GB" sz="1400" dirty="0" smtClean="0"/>
              <a:t>Process __________ all the spare oxygen, until there was an</a:t>
            </a:r>
          </a:p>
          <a:p>
            <a:r>
              <a:rPr lang="en-GB" sz="1400" dirty="0" smtClean="0"/>
              <a:t>________ which led to a significant rise in the atmosphere</a:t>
            </a:r>
          </a:p>
          <a:p>
            <a:r>
              <a:rPr lang="en-GB" sz="1400" b="1" dirty="0" smtClean="0"/>
              <a:t>Waste, </a:t>
            </a:r>
            <a:r>
              <a:rPr lang="en-GB" sz="1400" b="1" dirty="0" err="1" smtClean="0"/>
              <a:t>excess,Cyanobacteria</a:t>
            </a:r>
            <a:r>
              <a:rPr lang="en-GB" sz="1400" b="1" dirty="0" smtClean="0"/>
              <a:t>, evidence, </a:t>
            </a:r>
            <a:r>
              <a:rPr lang="en-GB" sz="1400" b="1" dirty="0" err="1" smtClean="0"/>
              <a:t>captured,oxidation</a:t>
            </a:r>
            <a:endParaRPr lang="en-GB" sz="1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9724593" y="2140617"/>
            <a:ext cx="1885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Name 2 greenhouse gases: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/>
              <a:t> </a:t>
            </a:r>
            <a:endParaRPr lang="en-GB" sz="12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98148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6746" y="1347323"/>
            <a:ext cx="2893164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Describe how coal was formed:</a:t>
            </a:r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r>
              <a:rPr lang="en-GB" sz="1400" dirty="0" smtClean="0"/>
              <a:t>Describe how this led to a reduction </a:t>
            </a:r>
          </a:p>
          <a:p>
            <a:r>
              <a:rPr lang="en-GB" sz="1400" dirty="0" smtClean="0"/>
              <a:t>in carbon dioxide levels:</a:t>
            </a:r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r>
              <a:rPr lang="en-GB" sz="1400" dirty="0" smtClean="0"/>
              <a:t>Describe how limestone was formed:</a:t>
            </a:r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r>
              <a:rPr lang="en-GB" sz="1400" dirty="0" smtClean="0"/>
              <a:t>Explain how plants were essential for</a:t>
            </a:r>
          </a:p>
          <a:p>
            <a:r>
              <a:rPr lang="en-GB" sz="1400" dirty="0" smtClean="0"/>
              <a:t>Early animal life to flourish:</a:t>
            </a:r>
            <a:endParaRPr lang="en-GB" sz="1400" dirty="0"/>
          </a:p>
        </p:txBody>
      </p:sp>
      <p:sp>
        <p:nvSpPr>
          <p:cNvPr id="10" name="Rounded Rectangle 9"/>
          <p:cNvSpPr/>
          <p:nvPr/>
        </p:nvSpPr>
        <p:spPr>
          <a:xfrm>
            <a:off x="218772" y="1193434"/>
            <a:ext cx="3451538" cy="52159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1" name="Group 10"/>
          <p:cNvGrpSpPr/>
          <p:nvPr/>
        </p:nvGrpSpPr>
        <p:grpSpPr>
          <a:xfrm>
            <a:off x="3887110" y="357492"/>
            <a:ext cx="3653372" cy="5247828"/>
            <a:chOff x="3402618" y="287952"/>
            <a:chExt cx="2861073" cy="3986369"/>
          </a:xfrm>
        </p:grpSpPr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6490" y="287952"/>
              <a:ext cx="1876436" cy="13449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3402618" y="1819483"/>
              <a:ext cx="2861073" cy="24548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Describe what the graph above shows</a:t>
              </a:r>
              <a:r>
                <a:rPr lang="en-GB" sz="1200" dirty="0" smtClean="0"/>
                <a:t>:</a:t>
              </a:r>
            </a:p>
            <a:p>
              <a:endParaRPr lang="en-GB" sz="1200" dirty="0"/>
            </a:p>
            <a:p>
              <a:endParaRPr lang="en-GB" sz="1200" dirty="0" smtClean="0"/>
            </a:p>
            <a:p>
              <a:endParaRPr lang="en-GB" sz="1200" dirty="0"/>
            </a:p>
            <a:p>
              <a:endParaRPr lang="en-GB" sz="1200" dirty="0" smtClean="0"/>
            </a:p>
            <a:p>
              <a:endParaRPr lang="en-GB" sz="1200" dirty="0"/>
            </a:p>
            <a:p>
              <a:r>
                <a:rPr lang="en-GB" sz="1200" dirty="0" smtClean="0"/>
                <a:t>Describe what human activities have led to this change:</a:t>
              </a:r>
            </a:p>
            <a:p>
              <a:endParaRPr lang="en-GB" sz="1200" dirty="0"/>
            </a:p>
            <a:p>
              <a:endParaRPr lang="en-GB" sz="1200" dirty="0" smtClean="0"/>
            </a:p>
            <a:p>
              <a:endParaRPr lang="en-GB" sz="1200" dirty="0"/>
            </a:p>
            <a:p>
              <a:endParaRPr lang="en-GB" sz="1200" dirty="0" smtClean="0"/>
            </a:p>
            <a:p>
              <a:endParaRPr lang="en-GB" sz="1200" dirty="0" smtClean="0"/>
            </a:p>
            <a:p>
              <a:endParaRPr lang="en-GB" sz="1200" dirty="0"/>
            </a:p>
            <a:p>
              <a:r>
                <a:rPr lang="en-GB" sz="1200" dirty="0" smtClean="0"/>
                <a:t>Suggest what will happen in the next 50 years if the</a:t>
              </a:r>
            </a:p>
            <a:p>
              <a:r>
                <a:rPr lang="en-GB" sz="1200" dirty="0"/>
                <a:t>t</a:t>
              </a:r>
              <a:r>
                <a:rPr lang="en-GB" sz="1200" dirty="0" smtClean="0"/>
                <a:t>emperature increases continue:</a:t>
              </a:r>
            </a:p>
            <a:p>
              <a:endParaRPr lang="en-GB" sz="1200" dirty="0"/>
            </a:p>
            <a:p>
              <a:endParaRPr lang="en-GB" sz="1200" dirty="0"/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3850783" y="231820"/>
            <a:ext cx="3726028" cy="638792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731" y="299537"/>
            <a:ext cx="914400" cy="9144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8804131" y="231820"/>
            <a:ext cx="277986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What is a carbon footprint?</a:t>
            </a:r>
          </a:p>
          <a:p>
            <a:endParaRPr lang="en-GB" sz="1200" dirty="0"/>
          </a:p>
          <a:p>
            <a:endParaRPr lang="en-GB" sz="1200" dirty="0" smtClean="0"/>
          </a:p>
          <a:p>
            <a:r>
              <a:rPr lang="en-GB" sz="1200" dirty="0" smtClean="0"/>
              <a:t>Name 3 alternative energy sources </a:t>
            </a:r>
          </a:p>
          <a:p>
            <a:r>
              <a:rPr lang="en-GB" sz="1200" dirty="0" smtClean="0"/>
              <a:t>and describe how they reduce the carbon</a:t>
            </a:r>
          </a:p>
          <a:p>
            <a:r>
              <a:rPr lang="en-GB" sz="1200" dirty="0" smtClean="0"/>
              <a:t>Footprint:</a:t>
            </a:r>
          </a:p>
          <a:p>
            <a:endParaRPr lang="en-GB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 </a:t>
            </a:r>
            <a:endParaRPr lang="en-GB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 </a:t>
            </a:r>
            <a:endParaRPr lang="en-GB" sz="1400" dirty="0" smtClean="0"/>
          </a:p>
          <a:p>
            <a:endParaRPr lang="en-GB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7705600" y="2188565"/>
            <a:ext cx="322928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Explain the following ways that governments can</a:t>
            </a:r>
          </a:p>
          <a:p>
            <a:r>
              <a:rPr lang="en-GB" sz="1200" dirty="0"/>
              <a:t>r</a:t>
            </a:r>
            <a:r>
              <a:rPr lang="en-GB" sz="1200" dirty="0" smtClean="0"/>
              <a:t>educe the carbon footprint:</a:t>
            </a:r>
          </a:p>
          <a:p>
            <a:endParaRPr lang="en-GB" sz="1200" dirty="0"/>
          </a:p>
          <a:p>
            <a:r>
              <a:rPr lang="en-GB" sz="1200" dirty="0" smtClean="0"/>
              <a:t>Carbon capture:</a:t>
            </a:r>
          </a:p>
          <a:p>
            <a:endParaRPr lang="en-GB" sz="1200" dirty="0"/>
          </a:p>
          <a:p>
            <a:endParaRPr lang="en-GB" sz="1200" dirty="0" smtClean="0"/>
          </a:p>
          <a:p>
            <a:r>
              <a:rPr lang="en-GB" sz="1200" dirty="0" smtClean="0"/>
              <a:t>Carbon off-setting:</a:t>
            </a:r>
          </a:p>
          <a:p>
            <a:endParaRPr lang="en-GB" sz="1200" dirty="0"/>
          </a:p>
          <a:p>
            <a:endParaRPr lang="en-GB" sz="1200" dirty="0" smtClean="0"/>
          </a:p>
          <a:p>
            <a:r>
              <a:rPr lang="en-GB" sz="1200" dirty="0" smtClean="0"/>
              <a:t>Carbon neutrality:</a:t>
            </a:r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</p:txBody>
      </p:sp>
      <p:sp>
        <p:nvSpPr>
          <p:cNvPr id="18" name="Rounded Rectangle 17"/>
          <p:cNvSpPr/>
          <p:nvPr/>
        </p:nvSpPr>
        <p:spPr>
          <a:xfrm>
            <a:off x="7705600" y="128790"/>
            <a:ext cx="4316784" cy="44303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9" name="Group 18"/>
          <p:cNvGrpSpPr/>
          <p:nvPr/>
        </p:nvGrpSpPr>
        <p:grpSpPr>
          <a:xfrm>
            <a:off x="607156" y="231820"/>
            <a:ext cx="2701511" cy="677622"/>
            <a:chOff x="6992246" y="2181789"/>
            <a:chExt cx="2701511" cy="677622"/>
          </a:xfrm>
        </p:grpSpPr>
        <p:sp>
          <p:nvSpPr>
            <p:cNvPr id="20" name="Rectangle 19"/>
            <p:cNvSpPr/>
            <p:nvPr/>
          </p:nvSpPr>
          <p:spPr>
            <a:xfrm>
              <a:off x="6992246" y="2305412"/>
              <a:ext cx="2674771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The Earth’s Atmosphere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018986" y="2181789"/>
              <a:ext cx="2674771" cy="67762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979839"/>
              </p:ext>
            </p:extLst>
          </p:nvPr>
        </p:nvGraphicFramePr>
        <p:xfrm>
          <a:off x="7814398" y="4589222"/>
          <a:ext cx="4099188" cy="2220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115"/>
                <a:gridCol w="1545464"/>
                <a:gridCol w="1597609"/>
              </a:tblGrid>
              <a:tr h="391349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pollutant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How it is formed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Effects on environment</a:t>
                      </a:r>
                      <a:endParaRPr lang="en-GB" sz="1200" dirty="0"/>
                    </a:p>
                  </a:txBody>
                  <a:tcPr/>
                </a:tc>
              </a:tr>
              <a:tr h="391349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Carbon monoxide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1349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particulates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1349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Nitrous oxides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1349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Sulphur dioxide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8444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1347" y="3911845"/>
            <a:ext cx="2700997" cy="10832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61347" y="2530976"/>
            <a:ext cx="2700997" cy="10832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561347" y="5261318"/>
            <a:ext cx="2700997" cy="10832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61346" y="1091273"/>
            <a:ext cx="2700997" cy="10832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82881" y="67793"/>
            <a:ext cx="32597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Produce a flow chart to show how the </a:t>
            </a:r>
          </a:p>
          <a:p>
            <a:r>
              <a:rPr lang="en-GB" sz="1600" dirty="0" smtClean="0"/>
              <a:t>Earth’s atmosphere has developed:</a:t>
            </a:r>
            <a:endParaRPr lang="en-GB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61346" y="1109659"/>
            <a:ext cx="282269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During the first billion years there</a:t>
            </a:r>
          </a:p>
          <a:p>
            <a:r>
              <a:rPr lang="en-GB" sz="1400" dirty="0" smtClean="0"/>
              <a:t> was Intense volcanic activity</a:t>
            </a:r>
            <a:r>
              <a:rPr lang="en-GB" sz="1400" dirty="0" smtClean="0"/>
              <a:t>…</a:t>
            </a:r>
          </a:p>
          <a:p>
            <a:r>
              <a:rPr lang="en-GB" sz="1200" b="1" dirty="0" smtClean="0"/>
              <a:t>This released gases such as </a:t>
            </a:r>
          </a:p>
          <a:p>
            <a:r>
              <a:rPr lang="en-GB" sz="1200" b="1" dirty="0" smtClean="0"/>
              <a:t>carbon dioxide and nitrogen. These gases</a:t>
            </a:r>
          </a:p>
          <a:p>
            <a:r>
              <a:rPr lang="en-GB" sz="1200" b="1" dirty="0" smtClean="0"/>
              <a:t>Formed the early atmosphere</a:t>
            </a:r>
            <a:endParaRPr lang="en-GB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93951" y="2551634"/>
            <a:ext cx="2631041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When the oceans formed</a:t>
            </a:r>
            <a:r>
              <a:rPr lang="en-GB" sz="1400" dirty="0" smtClean="0"/>
              <a:t>…</a:t>
            </a:r>
          </a:p>
          <a:p>
            <a:r>
              <a:rPr lang="en-GB" sz="1200" b="1" dirty="0" smtClean="0"/>
              <a:t>Carbon dioxide dissolved in the water </a:t>
            </a:r>
          </a:p>
          <a:p>
            <a:r>
              <a:rPr lang="en-GB" sz="1200" b="1" dirty="0" smtClean="0"/>
              <a:t>And carbonates were precipitated</a:t>
            </a:r>
          </a:p>
          <a:p>
            <a:r>
              <a:rPr lang="en-GB" sz="1200" b="1" dirty="0" smtClean="0"/>
              <a:t>Producing sediments, reducing the </a:t>
            </a:r>
          </a:p>
          <a:p>
            <a:r>
              <a:rPr lang="en-GB" sz="1200" b="1" dirty="0" smtClean="0"/>
              <a:t>Amount of carbon dioxide in the </a:t>
            </a:r>
          </a:p>
          <a:p>
            <a:r>
              <a:rPr lang="en-GB" sz="1200" b="1" dirty="0" smtClean="0"/>
              <a:t>atmosphere</a:t>
            </a:r>
            <a:endParaRPr lang="en-GB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61346" y="3952804"/>
            <a:ext cx="280788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Algae and plants</a:t>
            </a:r>
            <a:r>
              <a:rPr lang="en-GB" sz="1400" dirty="0" smtClean="0"/>
              <a:t>…</a:t>
            </a:r>
          </a:p>
          <a:p>
            <a:r>
              <a:rPr lang="en-GB" sz="1400" b="1" dirty="0" smtClean="0"/>
              <a:t>Photosynthesised and produced </a:t>
            </a:r>
          </a:p>
          <a:p>
            <a:r>
              <a:rPr lang="en-GB" sz="1400" b="1" dirty="0" smtClean="0"/>
              <a:t>oxygen around 2.7 billion years ago</a:t>
            </a:r>
            <a:endParaRPr lang="en-GB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61346" y="5333673"/>
            <a:ext cx="276133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Carbon dioxide decreased because.</a:t>
            </a:r>
          </a:p>
          <a:p>
            <a:r>
              <a:rPr lang="en-GB" sz="1400" dirty="0" smtClean="0"/>
              <a:t>…</a:t>
            </a:r>
            <a:r>
              <a:rPr lang="en-GB" sz="1400" b="1" dirty="0" smtClean="0"/>
              <a:t>it was used up during </a:t>
            </a:r>
          </a:p>
          <a:p>
            <a:r>
              <a:rPr lang="en-GB" sz="1400" b="1" dirty="0" smtClean="0"/>
              <a:t>photosynthesis</a:t>
            </a:r>
            <a:endParaRPr lang="en-GB" sz="1400" dirty="0"/>
          </a:p>
        </p:txBody>
      </p:sp>
      <p:sp>
        <p:nvSpPr>
          <p:cNvPr id="13" name="Down Arrow 12"/>
          <p:cNvSpPr/>
          <p:nvPr/>
        </p:nvSpPr>
        <p:spPr>
          <a:xfrm>
            <a:off x="1673445" y="2182466"/>
            <a:ext cx="412040" cy="3691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Down Arrow 13"/>
          <p:cNvSpPr/>
          <p:nvPr/>
        </p:nvSpPr>
        <p:spPr>
          <a:xfrm>
            <a:off x="1675053" y="3558708"/>
            <a:ext cx="412040" cy="3691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Down Arrow 14"/>
          <p:cNvSpPr/>
          <p:nvPr/>
        </p:nvSpPr>
        <p:spPr>
          <a:xfrm>
            <a:off x="1660985" y="4941673"/>
            <a:ext cx="412040" cy="3691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6515637" y="549769"/>
          <a:ext cx="5410200" cy="15267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10200"/>
              </a:tblGrid>
              <a:tr h="436207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</a:rPr>
                        <a:t>The Sun’s heat passes in through the greenhouse gases and warms up the surface of the Earth. 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800" marR="50800" marT="0" marB="0"/>
                </a:tc>
              </a:tr>
              <a:tr h="218103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Greenhouse gases form a layer around the Earth.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800" marR="50800" marT="0" marB="0"/>
                </a:tc>
              </a:tr>
              <a:tr h="218103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The atmosphere warms up. This is called global warming.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800" marR="50800" marT="0" marB="0"/>
                </a:tc>
              </a:tr>
              <a:tr h="218103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>
                          <a:effectLst/>
                        </a:rPr>
                        <a:t>The greenhouse gases stop the reflected heat from passing back out into space.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800" marR="50800" marT="0" marB="0"/>
                </a:tc>
              </a:tr>
              <a:tr h="218103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</a:rPr>
                        <a:t>Greenhouse gases like carbon dioxide and methane are added to the atmosphere. 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800" marR="50800" marT="0" marB="0"/>
                </a:tc>
              </a:tr>
              <a:tr h="218103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200" dirty="0">
                          <a:effectLst/>
                        </a:rPr>
                        <a:t>The Sun’s heat is reflected from the surface of the Earth. 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800" marR="50800" marT="0" marB="0"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515637" y="174359"/>
            <a:ext cx="5349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Put numbers next to the statements to show the order of events in global warming:</a:t>
            </a:r>
            <a:endParaRPr lang="en-GB" sz="1200" dirty="0"/>
          </a:p>
        </p:txBody>
      </p:sp>
      <p:sp>
        <p:nvSpPr>
          <p:cNvPr id="20" name="Rectangle 19"/>
          <p:cNvSpPr/>
          <p:nvPr/>
        </p:nvSpPr>
        <p:spPr>
          <a:xfrm>
            <a:off x="6220496" y="184874"/>
            <a:ext cx="295141" cy="189161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6515637" y="174359"/>
            <a:ext cx="5410200" cy="19021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" name="Picture 2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1" r="7188"/>
          <a:stretch>
            <a:fillRect/>
          </a:stretch>
        </p:blipFill>
        <p:spPr>
          <a:xfrm>
            <a:off x="7904835" y="4159369"/>
            <a:ext cx="3577844" cy="2227080"/>
          </a:xfrm>
          <a:prstGeom prst="rect">
            <a:avLst/>
          </a:prstGeom>
          <a:ln>
            <a:noFill/>
          </a:ln>
        </p:spPr>
      </p:pic>
      <p:sp>
        <p:nvSpPr>
          <p:cNvPr id="22" name="TextBox 21"/>
          <p:cNvSpPr txBox="1"/>
          <p:nvPr/>
        </p:nvSpPr>
        <p:spPr>
          <a:xfrm>
            <a:off x="7789357" y="3100685"/>
            <a:ext cx="3808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Label the diagram to show the greenhouse effect:</a:t>
            </a:r>
            <a:endParaRPr lang="en-GB" sz="1400" dirty="0"/>
          </a:p>
        </p:txBody>
      </p:sp>
      <p:sp>
        <p:nvSpPr>
          <p:cNvPr id="24" name="Rectangle 23"/>
          <p:cNvSpPr/>
          <p:nvPr/>
        </p:nvSpPr>
        <p:spPr>
          <a:xfrm>
            <a:off x="6980349" y="3072582"/>
            <a:ext cx="5010951" cy="33373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3" name="Group 32"/>
          <p:cNvGrpSpPr/>
          <p:nvPr/>
        </p:nvGrpSpPr>
        <p:grpSpPr>
          <a:xfrm>
            <a:off x="6992246" y="2181789"/>
            <a:ext cx="2701511" cy="677622"/>
            <a:chOff x="6992246" y="2181789"/>
            <a:chExt cx="2701511" cy="677622"/>
          </a:xfrm>
        </p:grpSpPr>
        <p:sp>
          <p:nvSpPr>
            <p:cNvPr id="3" name="Rectangle 2"/>
            <p:cNvSpPr/>
            <p:nvPr/>
          </p:nvSpPr>
          <p:spPr>
            <a:xfrm>
              <a:off x="6992246" y="2305412"/>
              <a:ext cx="2674771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The Earth’s Atmosphere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018986" y="2181789"/>
              <a:ext cx="2674771" cy="67762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461783"/>
              </p:ext>
            </p:extLst>
          </p:nvPr>
        </p:nvGraphicFramePr>
        <p:xfrm>
          <a:off x="3407359" y="898790"/>
          <a:ext cx="2632814" cy="12938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0514"/>
                <a:gridCol w="13223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Name of </a:t>
                      </a:r>
                      <a:r>
                        <a:rPr lang="en-US" sz="1400" dirty="0" smtClean="0">
                          <a:effectLst/>
                        </a:rPr>
                        <a:t>gas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Percentage (%) of gas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Nitrogen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&lt;80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Oxygen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&lt;20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Other gases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3407359" y="129456"/>
            <a:ext cx="27529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Fill in the table to show the percentage of gases in the Earth’s</a:t>
            </a:r>
          </a:p>
          <a:p>
            <a:r>
              <a:rPr lang="en-GB" sz="1400" dirty="0" smtClean="0"/>
              <a:t> atmosphere:</a:t>
            </a:r>
            <a:endParaRPr lang="en-GB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3406746" y="2383144"/>
            <a:ext cx="3303147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The great oxygenation event:</a:t>
            </a:r>
          </a:p>
          <a:p>
            <a:r>
              <a:rPr lang="en-GB" sz="1400" dirty="0" smtClean="0"/>
              <a:t>There is a theory that the first organisms carrying out</a:t>
            </a:r>
          </a:p>
          <a:p>
            <a:r>
              <a:rPr lang="en-GB" sz="1400" dirty="0"/>
              <a:t>p</a:t>
            </a:r>
            <a:r>
              <a:rPr lang="en-GB" sz="1400" dirty="0" smtClean="0"/>
              <a:t>hotosynthesis, </a:t>
            </a:r>
            <a:r>
              <a:rPr lang="en-GB" sz="1400" b="1" dirty="0" err="1" smtClean="0"/>
              <a:t>cyanobacteria</a:t>
            </a:r>
            <a:r>
              <a:rPr lang="en-GB" sz="1400" dirty="0" err="1" smtClean="0"/>
              <a:t>.produced</a:t>
            </a:r>
            <a:r>
              <a:rPr lang="en-GB" sz="1400" dirty="0" smtClean="0"/>
              <a:t> oxygen as a </a:t>
            </a:r>
          </a:p>
          <a:p>
            <a:r>
              <a:rPr lang="en-GB" sz="1400" b="1" dirty="0" smtClean="0"/>
              <a:t>waste</a:t>
            </a:r>
            <a:r>
              <a:rPr lang="en-GB" sz="1400" dirty="0" smtClean="0"/>
              <a:t> product, but that this oxygen was removed by the</a:t>
            </a:r>
          </a:p>
          <a:p>
            <a:r>
              <a:rPr lang="en-GB" sz="1400" b="1" dirty="0" smtClean="0"/>
              <a:t>oxidation</a:t>
            </a:r>
            <a:r>
              <a:rPr lang="en-GB" sz="1400" dirty="0" smtClean="0"/>
              <a:t> of iron to form iron (III) oxide. The </a:t>
            </a:r>
            <a:r>
              <a:rPr lang="en-GB" sz="1400" b="1" dirty="0" smtClean="0"/>
              <a:t>evidence</a:t>
            </a:r>
          </a:p>
          <a:p>
            <a:r>
              <a:rPr lang="en-GB" sz="1400" dirty="0"/>
              <a:t>f</a:t>
            </a:r>
            <a:r>
              <a:rPr lang="en-GB" sz="1400" dirty="0" smtClean="0"/>
              <a:t>or this is iron oxide bands in some areas of rocks. This </a:t>
            </a:r>
          </a:p>
          <a:p>
            <a:r>
              <a:rPr lang="en-GB" sz="1400" dirty="0" smtClean="0"/>
              <a:t>Process </a:t>
            </a:r>
            <a:r>
              <a:rPr lang="en-GB" sz="1400" b="1" dirty="0" smtClean="0"/>
              <a:t>captured</a:t>
            </a:r>
            <a:r>
              <a:rPr lang="en-GB" sz="1400" dirty="0" smtClean="0"/>
              <a:t> all the spare oxygen, until there was an</a:t>
            </a:r>
          </a:p>
          <a:p>
            <a:r>
              <a:rPr lang="en-GB" sz="1400" b="1" dirty="0" smtClean="0"/>
              <a:t>Excess</a:t>
            </a:r>
            <a:r>
              <a:rPr lang="en-GB" sz="1400" dirty="0" smtClean="0"/>
              <a:t> which led to a significant rise in the atmosphere</a:t>
            </a:r>
          </a:p>
          <a:p>
            <a:r>
              <a:rPr lang="en-GB" sz="1400" b="1" dirty="0" smtClean="0"/>
              <a:t>Waste, excess, Cyanobacteria, evidence, captured, oxidation</a:t>
            </a:r>
            <a:endParaRPr lang="en-GB" sz="1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9724593" y="2140617"/>
            <a:ext cx="18859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Name 2 greenhouse gases: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/>
              <a:t> </a:t>
            </a:r>
            <a:r>
              <a:rPr lang="en-GB" sz="1200" b="1" dirty="0" smtClean="0"/>
              <a:t>methane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/>
              <a:t> </a:t>
            </a:r>
            <a:r>
              <a:rPr lang="en-GB" sz="1200" b="1" dirty="0" smtClean="0"/>
              <a:t>carbon dioxide</a:t>
            </a:r>
          </a:p>
          <a:p>
            <a:r>
              <a:rPr lang="en-GB" sz="1200" b="1" dirty="0" smtClean="0"/>
              <a:t>(water vapour, )</a:t>
            </a:r>
            <a:endParaRPr lang="en-GB" sz="1200" b="1" dirty="0"/>
          </a:p>
        </p:txBody>
      </p:sp>
      <p:sp>
        <p:nvSpPr>
          <p:cNvPr id="2" name="Rectangle 1"/>
          <p:cNvSpPr/>
          <p:nvPr/>
        </p:nvSpPr>
        <p:spPr>
          <a:xfrm>
            <a:off x="6263916" y="1545697"/>
            <a:ext cx="26321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263916" y="949789"/>
            <a:ext cx="26321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271167" y="630880"/>
            <a:ext cx="26321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259785" y="1814863"/>
            <a:ext cx="26321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273436" y="1363968"/>
            <a:ext cx="263213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274736" y="1131518"/>
            <a:ext cx="26321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81019" y="3952804"/>
            <a:ext cx="13236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Light from the sun</a:t>
            </a:r>
            <a:endParaRPr lang="en-GB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7140391" y="4833026"/>
            <a:ext cx="2050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Thermal energy reaches Earth</a:t>
            </a:r>
            <a:endParaRPr lang="en-GB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9741283" y="4260581"/>
            <a:ext cx="18623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Some goes back into space</a:t>
            </a:r>
            <a:endParaRPr lang="en-GB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7140391" y="5621476"/>
            <a:ext cx="1359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Greenhouse gases </a:t>
            </a:r>
          </a:p>
          <a:p>
            <a:r>
              <a:rPr lang="en-GB" sz="1200" dirty="0" smtClean="0"/>
              <a:t>Trap the heat</a:t>
            </a:r>
            <a:endParaRPr lang="en-GB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10520581" y="4866215"/>
            <a:ext cx="13383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More greenhouse </a:t>
            </a:r>
          </a:p>
          <a:p>
            <a:r>
              <a:rPr lang="en-GB" sz="1200" dirty="0" smtClean="0"/>
              <a:t>gases mean more </a:t>
            </a:r>
          </a:p>
          <a:p>
            <a:r>
              <a:rPr lang="en-GB" sz="1200" dirty="0" smtClean="0"/>
              <a:t>heat is trapped.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4131246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6746" y="1347323"/>
            <a:ext cx="3182474" cy="50475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Describe how coal was formed:</a:t>
            </a:r>
          </a:p>
          <a:p>
            <a:r>
              <a:rPr lang="en-GB" sz="1400" b="1" dirty="0" smtClean="0"/>
              <a:t>Plant deposits were buried and </a:t>
            </a:r>
          </a:p>
          <a:p>
            <a:r>
              <a:rPr lang="en-GB" sz="1400" b="1" dirty="0" smtClean="0"/>
              <a:t>compressed over millions of years.</a:t>
            </a:r>
            <a:endParaRPr lang="en-GB" sz="1400" b="1" dirty="0"/>
          </a:p>
          <a:p>
            <a:endParaRPr lang="en-GB" sz="1400" b="1" dirty="0" smtClean="0"/>
          </a:p>
          <a:p>
            <a:endParaRPr lang="en-GB" sz="1400" dirty="0"/>
          </a:p>
          <a:p>
            <a:r>
              <a:rPr lang="en-GB" sz="1400" dirty="0" smtClean="0"/>
              <a:t>Describe how this led to a reduction </a:t>
            </a:r>
          </a:p>
          <a:p>
            <a:r>
              <a:rPr lang="en-GB" sz="1400" dirty="0" smtClean="0"/>
              <a:t>in carbon dioxide levels:</a:t>
            </a:r>
          </a:p>
          <a:p>
            <a:r>
              <a:rPr lang="en-GB" sz="1400" b="1" dirty="0" smtClean="0"/>
              <a:t>Coal is mostly carbon that became </a:t>
            </a:r>
          </a:p>
          <a:p>
            <a:r>
              <a:rPr lang="en-GB" sz="1400" b="1" dirty="0" smtClean="0"/>
              <a:t>Locked in the ground.</a:t>
            </a:r>
            <a:endParaRPr lang="en-GB" sz="1400" b="1" dirty="0"/>
          </a:p>
          <a:p>
            <a:endParaRPr lang="en-GB" sz="1400" dirty="0" smtClean="0"/>
          </a:p>
          <a:p>
            <a:endParaRPr lang="en-GB" sz="1400" dirty="0"/>
          </a:p>
          <a:p>
            <a:r>
              <a:rPr lang="en-GB" sz="1400" dirty="0" smtClean="0"/>
              <a:t>Describe how limestone was formed:</a:t>
            </a:r>
          </a:p>
          <a:p>
            <a:r>
              <a:rPr lang="en-GB" sz="1400" b="1" dirty="0" smtClean="0"/>
              <a:t>After the appearance of animals, their</a:t>
            </a:r>
          </a:p>
          <a:p>
            <a:r>
              <a:rPr lang="en-GB" sz="1400" b="1" dirty="0" smtClean="0"/>
              <a:t>Shells and skeletons made of</a:t>
            </a:r>
          </a:p>
          <a:p>
            <a:r>
              <a:rPr lang="en-GB" sz="1400" b="1" dirty="0" smtClean="0"/>
              <a:t>Calcium carbonate compressed together</a:t>
            </a:r>
          </a:p>
          <a:p>
            <a:r>
              <a:rPr lang="en-GB" sz="1400" b="1" dirty="0" smtClean="0"/>
              <a:t>Over time, forming limestone.</a:t>
            </a:r>
            <a:endParaRPr lang="en-GB" sz="1400" b="1" dirty="0"/>
          </a:p>
          <a:p>
            <a:endParaRPr lang="en-GB" sz="1400" dirty="0" smtClean="0"/>
          </a:p>
          <a:p>
            <a:endParaRPr lang="en-GB" sz="1400" dirty="0"/>
          </a:p>
          <a:p>
            <a:endParaRPr lang="en-GB" sz="1400" dirty="0" smtClean="0"/>
          </a:p>
          <a:p>
            <a:r>
              <a:rPr lang="en-GB" sz="1400" dirty="0" smtClean="0"/>
              <a:t>Explain how plants were essential for</a:t>
            </a:r>
          </a:p>
          <a:p>
            <a:r>
              <a:rPr lang="en-GB" sz="1400" dirty="0" smtClean="0"/>
              <a:t>Early animal life to flourish:</a:t>
            </a:r>
          </a:p>
          <a:p>
            <a:r>
              <a:rPr lang="en-GB" sz="1400" b="1" dirty="0" smtClean="0"/>
              <a:t>Plants removed carbon dioxide and </a:t>
            </a:r>
          </a:p>
          <a:p>
            <a:r>
              <a:rPr lang="en-GB" sz="1400" b="1" dirty="0" smtClean="0"/>
              <a:t>produced oxygen (and food)</a:t>
            </a:r>
            <a:endParaRPr lang="en-GB" sz="14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218772" y="1193434"/>
            <a:ext cx="3451538" cy="52159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1" name="Group 10"/>
          <p:cNvGrpSpPr/>
          <p:nvPr/>
        </p:nvGrpSpPr>
        <p:grpSpPr>
          <a:xfrm>
            <a:off x="3887111" y="357492"/>
            <a:ext cx="3656386" cy="6171157"/>
            <a:chOff x="3402618" y="287952"/>
            <a:chExt cx="2863433" cy="4687751"/>
          </a:xfrm>
        </p:grpSpPr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6490" y="287952"/>
              <a:ext cx="1876436" cy="13449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3402618" y="1819483"/>
              <a:ext cx="2863433" cy="3156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 smtClean="0"/>
                <a:t>Describe what the graph above shows</a:t>
              </a:r>
              <a:r>
                <a:rPr lang="en-GB" sz="1200" dirty="0" smtClean="0"/>
                <a:t>:</a:t>
              </a:r>
            </a:p>
            <a:p>
              <a:r>
                <a:rPr lang="en-GB" sz="1200" b="1" dirty="0" smtClean="0"/>
                <a:t>Since 1880 the levels of carbon dioxide in the</a:t>
              </a:r>
            </a:p>
            <a:p>
              <a:r>
                <a:rPr lang="en-GB" sz="1200" b="1" dirty="0" smtClean="0"/>
                <a:t>Atmosphere have increased (more rapidly since 1990).</a:t>
              </a:r>
            </a:p>
            <a:p>
              <a:r>
                <a:rPr lang="en-GB" sz="1200" b="1" dirty="0" smtClean="0"/>
                <a:t>The global temperature has also shown an overall </a:t>
              </a:r>
            </a:p>
            <a:p>
              <a:r>
                <a:rPr lang="en-GB" sz="1200" b="1" dirty="0" smtClean="0"/>
                <a:t>Increase.</a:t>
              </a:r>
              <a:endParaRPr lang="en-GB" sz="1200" b="1" dirty="0"/>
            </a:p>
            <a:p>
              <a:endParaRPr lang="en-GB" sz="1200" dirty="0" smtClean="0"/>
            </a:p>
            <a:p>
              <a:endParaRPr lang="en-GB" sz="1200" dirty="0"/>
            </a:p>
            <a:p>
              <a:endParaRPr lang="en-GB" sz="1200" dirty="0" smtClean="0"/>
            </a:p>
            <a:p>
              <a:r>
                <a:rPr lang="en-GB" sz="1200" dirty="0" smtClean="0"/>
                <a:t>Describe what human activities have led to this change:</a:t>
              </a:r>
            </a:p>
            <a:p>
              <a:r>
                <a:rPr lang="en-GB" sz="1200" b="1" dirty="0" smtClean="0"/>
                <a:t>Burning more fossil fuels due to an increase in </a:t>
              </a:r>
            </a:p>
            <a:p>
              <a:r>
                <a:rPr lang="en-GB" sz="1200" b="1" dirty="0"/>
                <a:t>m</a:t>
              </a:r>
              <a:r>
                <a:rPr lang="en-GB" sz="1200" b="1" dirty="0" smtClean="0"/>
                <a:t>anufacturing, increased population, and  greater use</a:t>
              </a:r>
            </a:p>
            <a:p>
              <a:r>
                <a:rPr lang="en-GB" sz="1200" b="1" dirty="0" smtClean="0"/>
                <a:t>Of cars and planes.</a:t>
              </a:r>
            </a:p>
            <a:p>
              <a:r>
                <a:rPr lang="en-GB" sz="1200" b="1" dirty="0" smtClean="0"/>
                <a:t>Deforestation</a:t>
              </a:r>
              <a:endParaRPr lang="en-GB" sz="1200" b="1" dirty="0"/>
            </a:p>
            <a:p>
              <a:endParaRPr lang="en-GB" sz="1200" dirty="0" smtClean="0"/>
            </a:p>
            <a:p>
              <a:endParaRPr lang="en-GB" sz="1200" dirty="0"/>
            </a:p>
            <a:p>
              <a:endParaRPr lang="en-GB" sz="1200" dirty="0" smtClean="0"/>
            </a:p>
            <a:p>
              <a:r>
                <a:rPr lang="en-GB" sz="1200" dirty="0" smtClean="0"/>
                <a:t>Suggest what will happen in the next 50 years if the</a:t>
              </a:r>
            </a:p>
            <a:p>
              <a:r>
                <a:rPr lang="en-GB" sz="1200" dirty="0"/>
                <a:t>t</a:t>
              </a:r>
              <a:r>
                <a:rPr lang="en-GB" sz="1200" dirty="0" smtClean="0"/>
                <a:t>emperature increases continue:</a:t>
              </a:r>
            </a:p>
            <a:p>
              <a:r>
                <a:rPr lang="en-GB" sz="1200" b="1" dirty="0" smtClean="0"/>
                <a:t>Polar ice caps will melt leading to increased flooding.</a:t>
              </a:r>
            </a:p>
            <a:p>
              <a:r>
                <a:rPr lang="en-GB" sz="1200" b="1" dirty="0" smtClean="0"/>
                <a:t>Crops may fail due to higher temperatures.</a:t>
              </a:r>
            </a:p>
            <a:p>
              <a:endParaRPr lang="en-GB" sz="1200" dirty="0"/>
            </a:p>
            <a:p>
              <a:endParaRPr lang="en-GB" sz="1200" dirty="0"/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3850783" y="231820"/>
            <a:ext cx="3726028" cy="638792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731" y="299537"/>
            <a:ext cx="914400" cy="9144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8804131" y="153082"/>
            <a:ext cx="2774542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What is a carbon footprint?</a:t>
            </a:r>
          </a:p>
          <a:p>
            <a:r>
              <a:rPr lang="en-GB" sz="1200" b="1" dirty="0" smtClean="0"/>
              <a:t>The amount of carbon dioxide and other</a:t>
            </a:r>
          </a:p>
          <a:p>
            <a:r>
              <a:rPr lang="en-GB" sz="1200" b="1" dirty="0" smtClean="0"/>
              <a:t>Gases emitted over the life cycle of  a </a:t>
            </a:r>
          </a:p>
          <a:p>
            <a:r>
              <a:rPr lang="en-GB" sz="1200" b="1" dirty="0" smtClean="0"/>
              <a:t>Person or event.</a:t>
            </a:r>
            <a:endParaRPr lang="en-GB" sz="1200" b="1" dirty="0"/>
          </a:p>
          <a:p>
            <a:r>
              <a:rPr lang="en-GB" sz="1000" dirty="0" smtClean="0"/>
              <a:t>Name 3 alternative energy sources </a:t>
            </a:r>
          </a:p>
          <a:p>
            <a:r>
              <a:rPr lang="en-GB" sz="1000" dirty="0" smtClean="0"/>
              <a:t>and describe how they reduce the carbon</a:t>
            </a:r>
          </a:p>
          <a:p>
            <a:r>
              <a:rPr lang="en-GB" sz="1000" dirty="0" smtClean="0"/>
              <a:t>Footprint:</a:t>
            </a:r>
          </a:p>
          <a:p>
            <a:endParaRPr lang="en-GB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 smtClean="0"/>
              <a:t> solar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/>
              <a:t> </a:t>
            </a:r>
            <a:r>
              <a:rPr lang="en-GB" sz="1000" dirty="0" smtClean="0"/>
              <a:t>hydroelectricity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/>
              <a:t> </a:t>
            </a:r>
            <a:r>
              <a:rPr lang="en-GB" sz="1000" dirty="0" smtClean="0"/>
              <a:t>wind</a:t>
            </a:r>
          </a:p>
          <a:p>
            <a:r>
              <a:rPr lang="en-GB" sz="1400" dirty="0" smtClean="0"/>
              <a:t>No co2 emissions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7705600" y="2188565"/>
            <a:ext cx="4241739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Explain the following ways that governments can</a:t>
            </a:r>
          </a:p>
          <a:p>
            <a:r>
              <a:rPr lang="en-GB" sz="1200" dirty="0"/>
              <a:t>r</a:t>
            </a:r>
            <a:r>
              <a:rPr lang="en-GB" sz="1200" dirty="0" smtClean="0"/>
              <a:t>educe the carbon footprint:</a:t>
            </a:r>
          </a:p>
          <a:p>
            <a:endParaRPr lang="en-GB" sz="1200" dirty="0"/>
          </a:p>
          <a:p>
            <a:r>
              <a:rPr lang="en-GB" sz="1200" dirty="0" smtClean="0"/>
              <a:t>Carbon </a:t>
            </a:r>
            <a:r>
              <a:rPr lang="en-GB" sz="1200" dirty="0" err="1" smtClean="0"/>
              <a:t>capture:</a:t>
            </a:r>
            <a:r>
              <a:rPr lang="en-GB" sz="1200" b="1" dirty="0" err="1" smtClean="0"/>
              <a:t>taking</a:t>
            </a:r>
            <a:r>
              <a:rPr lang="en-GB" sz="1200" b="1" dirty="0" smtClean="0"/>
              <a:t> the emissions of carbon dioxide from the</a:t>
            </a:r>
          </a:p>
          <a:p>
            <a:r>
              <a:rPr lang="en-GB" sz="1200" b="1" dirty="0" smtClean="0"/>
              <a:t>Power station and depositing it into an underground geological</a:t>
            </a:r>
          </a:p>
          <a:p>
            <a:r>
              <a:rPr lang="en-GB" sz="1200" b="1" dirty="0" smtClean="0"/>
              <a:t>Formation.</a:t>
            </a:r>
          </a:p>
          <a:p>
            <a:endParaRPr lang="en-GB" sz="1200" dirty="0"/>
          </a:p>
          <a:p>
            <a:r>
              <a:rPr lang="en-GB" sz="1200" dirty="0" smtClean="0"/>
              <a:t>Carbon off-setting: </a:t>
            </a:r>
            <a:r>
              <a:rPr lang="en-GB" sz="1200" b="1" dirty="0" smtClean="0"/>
              <a:t>Increasing the carbon sink by tree planting</a:t>
            </a:r>
          </a:p>
          <a:p>
            <a:r>
              <a:rPr lang="en-GB" sz="1200" b="1" dirty="0" smtClean="0"/>
              <a:t>And reforestation.</a:t>
            </a:r>
          </a:p>
          <a:p>
            <a:endParaRPr lang="en-GB" sz="1200" dirty="0"/>
          </a:p>
          <a:p>
            <a:r>
              <a:rPr lang="en-GB" sz="1200" dirty="0"/>
              <a:t> </a:t>
            </a:r>
            <a:r>
              <a:rPr lang="en-GB" sz="1200" dirty="0" smtClean="0"/>
              <a:t> Carbon neutrality: </a:t>
            </a:r>
            <a:r>
              <a:rPr lang="en-GB" sz="1200" b="1" dirty="0" smtClean="0"/>
              <a:t>zero net release </a:t>
            </a:r>
            <a:r>
              <a:rPr lang="en-GB" sz="1200" b="1" dirty="0" err="1" smtClean="0"/>
              <a:t>eg</a:t>
            </a:r>
            <a:r>
              <a:rPr lang="en-GB" sz="1200" b="1" dirty="0" smtClean="0"/>
              <a:t> planting trees that use</a:t>
            </a:r>
          </a:p>
          <a:p>
            <a:r>
              <a:rPr lang="en-GB" sz="1200" b="1" dirty="0"/>
              <a:t> </a:t>
            </a:r>
            <a:r>
              <a:rPr lang="en-GB" sz="1200" b="1" dirty="0" smtClean="0"/>
              <a:t>        as much CO2 as is released.</a:t>
            </a:r>
          </a:p>
          <a:p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</p:txBody>
      </p:sp>
      <p:sp>
        <p:nvSpPr>
          <p:cNvPr id="18" name="Rounded Rectangle 17"/>
          <p:cNvSpPr/>
          <p:nvPr/>
        </p:nvSpPr>
        <p:spPr>
          <a:xfrm>
            <a:off x="7705600" y="128790"/>
            <a:ext cx="4316784" cy="44303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9" name="Group 18"/>
          <p:cNvGrpSpPr/>
          <p:nvPr/>
        </p:nvGrpSpPr>
        <p:grpSpPr>
          <a:xfrm>
            <a:off x="607156" y="231820"/>
            <a:ext cx="2701511" cy="677622"/>
            <a:chOff x="6992246" y="2181789"/>
            <a:chExt cx="2701511" cy="677622"/>
          </a:xfrm>
        </p:grpSpPr>
        <p:sp>
          <p:nvSpPr>
            <p:cNvPr id="20" name="Rectangle 19"/>
            <p:cNvSpPr/>
            <p:nvPr/>
          </p:nvSpPr>
          <p:spPr>
            <a:xfrm>
              <a:off x="6992246" y="2305412"/>
              <a:ext cx="2674771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The Earth’s Atmosphere</a:t>
              </a:r>
              <a:endPara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018986" y="2181789"/>
              <a:ext cx="2674771" cy="67762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188931"/>
              </p:ext>
            </p:extLst>
          </p:nvPr>
        </p:nvGraphicFramePr>
        <p:xfrm>
          <a:off x="7776875" y="4434351"/>
          <a:ext cx="4099188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115"/>
                <a:gridCol w="1545464"/>
                <a:gridCol w="1597609"/>
              </a:tblGrid>
              <a:tr h="391349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pollutant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How it is formed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Effects on environment</a:t>
                      </a:r>
                      <a:endParaRPr lang="en-GB" sz="1200" dirty="0"/>
                    </a:p>
                  </a:txBody>
                  <a:tcPr/>
                </a:tc>
              </a:tr>
              <a:tr h="391349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Carbon monoxide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solidFill>
                            <a:schemeClr val="tx1"/>
                          </a:solidFill>
                        </a:rPr>
                        <a:t>Incomplete combustion of hydrocarbons</a:t>
                      </a: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Toxic – prevents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blood carrying oxygen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1349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particulates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</a:rPr>
                        <a:t>Incomplete combustion of hydrocarbons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Global dimming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1349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Nitrous oxides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solidFill>
                            <a:schemeClr val="tx1"/>
                          </a:solidFill>
                        </a:rPr>
                        <a:t>Gases from the air under high temperatures in car engines.</a:t>
                      </a: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Acid rain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1349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Sulphur dioxide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dirty="0" smtClean="0">
                          <a:solidFill>
                            <a:schemeClr val="tx1"/>
                          </a:solidFill>
                        </a:rPr>
                        <a:t>Sulphur impurities in coal etc.</a:t>
                      </a: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Acid rain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1503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22F58AACBC974E984186DC30704671" ma:contentTypeVersion="4" ma:contentTypeDescription="Create a new document." ma:contentTypeScope="" ma:versionID="eccc6f1b8b518b58d19b85d77e140edd">
  <xsd:schema xmlns:xsd="http://www.w3.org/2001/XMLSchema" xmlns:xs="http://www.w3.org/2001/XMLSchema" xmlns:p="http://schemas.microsoft.com/office/2006/metadata/properties" xmlns:ns2="748ea2e6-7b6d-4064-aeaf-e44fe012dd75" targetNamespace="http://schemas.microsoft.com/office/2006/metadata/properties" ma:root="true" ma:fieldsID="78c9dc9d2be87c192166faa3b697406c" ns2:_="">
    <xsd:import namespace="748ea2e6-7b6d-4064-aeaf-e44fe012dd7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8ea2e6-7b6d-4064-aeaf-e44fe012dd7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48ea2e6-7b6d-4064-aeaf-e44fe012dd75">
      <UserInfo>
        <DisplayName>Repro</DisplayName>
        <AccountId>37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56424940-9DA0-4E36-B6D0-36961042FA4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A2D92EF-C9B1-4B17-8735-79E2780846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8ea2e6-7b6d-4064-aeaf-e44fe012dd7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120DA5C-4E35-4CD3-98FF-F8AB9A38CD94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748ea2e6-7b6d-4064-aeaf-e44fe012dd75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infopath/2007/PartnerControl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3118</TotalTime>
  <Words>1122</Words>
  <Application>Microsoft Office PowerPoint</Application>
  <PresentationFormat>Widescreen</PresentationFormat>
  <Paragraphs>245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</dc:creator>
  <cp:lastModifiedBy>Paul</cp:lastModifiedBy>
  <cp:revision>94</cp:revision>
  <dcterms:created xsi:type="dcterms:W3CDTF">2016-11-14T11:18:20Z</dcterms:created>
  <dcterms:modified xsi:type="dcterms:W3CDTF">2017-04-17T11:06:35Z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0x010100BA22F58AACBC974E984186DC30704671</vt:lpwstr>
  </property>
</Properties>
</file>